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1.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12" r:id="rId1"/>
    <p:sldMasterId id="2147483924" r:id="rId2"/>
  </p:sldMasterIdLst>
  <p:notesMasterIdLst>
    <p:notesMasterId r:id="rId50"/>
  </p:notesMasterIdLst>
  <p:handoutMasterIdLst>
    <p:handoutMasterId r:id="rId51"/>
  </p:handoutMasterIdLst>
  <p:sldIdLst>
    <p:sldId id="256" r:id="rId3"/>
    <p:sldId id="257" r:id="rId4"/>
    <p:sldId id="258" r:id="rId5"/>
    <p:sldId id="325" r:id="rId6"/>
    <p:sldId id="324" r:id="rId7"/>
    <p:sldId id="301" r:id="rId8"/>
    <p:sldId id="330" r:id="rId9"/>
    <p:sldId id="318" r:id="rId10"/>
    <p:sldId id="302" r:id="rId11"/>
    <p:sldId id="261" r:id="rId12"/>
    <p:sldId id="342" r:id="rId13"/>
    <p:sldId id="263" r:id="rId14"/>
    <p:sldId id="264" r:id="rId15"/>
    <p:sldId id="329" r:id="rId16"/>
    <p:sldId id="320" r:id="rId17"/>
    <p:sldId id="328" r:id="rId18"/>
    <p:sldId id="309" r:id="rId19"/>
    <p:sldId id="304" r:id="rId20"/>
    <p:sldId id="270" r:id="rId21"/>
    <p:sldId id="271" r:id="rId22"/>
    <p:sldId id="272" r:id="rId23"/>
    <p:sldId id="273" r:id="rId24"/>
    <p:sldId id="274" r:id="rId25"/>
    <p:sldId id="275" r:id="rId26"/>
    <p:sldId id="300" r:id="rId27"/>
    <p:sldId id="299" r:id="rId28"/>
    <p:sldId id="311" r:id="rId29"/>
    <p:sldId id="317" r:id="rId30"/>
    <p:sldId id="312" r:id="rId31"/>
    <p:sldId id="346" r:id="rId32"/>
    <p:sldId id="345" r:id="rId33"/>
    <p:sldId id="331" r:id="rId34"/>
    <p:sldId id="340" r:id="rId35"/>
    <p:sldId id="339" r:id="rId36"/>
    <p:sldId id="338" r:id="rId37"/>
    <p:sldId id="336" r:id="rId38"/>
    <p:sldId id="341" r:id="rId39"/>
    <p:sldId id="285" r:id="rId40"/>
    <p:sldId id="286" r:id="rId41"/>
    <p:sldId id="287" r:id="rId42"/>
    <p:sldId id="288" r:id="rId43"/>
    <p:sldId id="343" r:id="rId44"/>
    <p:sldId id="344" r:id="rId45"/>
    <p:sldId id="291" r:id="rId46"/>
    <p:sldId id="294" r:id="rId47"/>
    <p:sldId id="295" r:id="rId48"/>
    <p:sldId id="347" r:id="rId49"/>
  </p:sldIdLst>
  <p:sldSz cx="12192000" cy="6858000"/>
  <p:notesSz cx="6858000" cy="9144000"/>
  <p:embeddedFontLst>
    <p:embeddedFont>
      <p:font typeface="Rockwell" panose="020B0604020202020204" charset="0"/>
      <p:regular r:id="rId52"/>
      <p:bold r:id="rId53"/>
      <p:italic r:id="rId54"/>
      <p:boldItalic r:id="rId55"/>
    </p:embeddedFont>
    <p:embeddedFont>
      <p:font typeface="Arial Black" panose="020B0A04020102020204" pitchFamily="34" charset="0"/>
      <p:bold r:id="rId56"/>
    </p:embeddedFont>
    <p:embeddedFont>
      <p:font typeface="Calibri" panose="020F0502020204030204" pitchFamily="34" charset="0"/>
      <p:regular r:id="rId57"/>
      <p:bold r:id="rId58"/>
      <p:italic r:id="rId59"/>
      <p:boldItalic r:id="rId60"/>
    </p:embeddedFont>
    <p:embeddedFont>
      <p:font typeface="Cambria" panose="02040503050406030204" pitchFamily="18" charset="0"/>
      <p:regular r:id="rId61"/>
      <p:bold r:id="rId62"/>
      <p:italic r:id="rId63"/>
      <p:boldItalic r:id="rId64"/>
    </p:embeddedFont>
    <p:embeddedFont>
      <p:font typeface="Rockwell Condensed" panose="020B0604020202020204" charset="0"/>
      <p:regular r:id="rId65"/>
      <p:bold r:id="rId6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00"/>
    <a:srgbClr val="660033"/>
    <a:srgbClr val="003300"/>
    <a:srgbClr val="000066"/>
    <a:srgbClr val="000099"/>
    <a:srgbClr val="330066"/>
    <a:srgbClr val="330099"/>
    <a:srgbClr val="0070C0"/>
    <a:srgbClr val="00CC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92202" autoAdjust="0"/>
  </p:normalViewPr>
  <p:slideViewPr>
    <p:cSldViewPr snapToGrid="0">
      <p:cViewPr varScale="1">
        <p:scale>
          <a:sx n="91" d="100"/>
          <a:sy n="91" d="100"/>
        </p:scale>
        <p:origin x="732" y="44"/>
      </p:cViewPr>
      <p:guideLst/>
    </p:cSldViewPr>
  </p:slideViewPr>
  <p:notesTextViewPr>
    <p:cViewPr>
      <p:scale>
        <a:sx n="1" d="1"/>
        <a:sy n="1" d="1"/>
      </p:scale>
      <p:origin x="0" y="0"/>
    </p:cViewPr>
  </p:notesTextViewPr>
  <p:sorterViewPr>
    <p:cViewPr>
      <p:scale>
        <a:sx n="118" d="100"/>
        <a:sy n="118" d="100"/>
      </p:scale>
      <p:origin x="0" y="-4912"/>
    </p:cViewPr>
  </p:sorterViewPr>
  <p:notesViewPr>
    <p:cSldViewPr snapToGrid="0">
      <p:cViewPr varScale="1">
        <p:scale>
          <a:sx n="64" d="100"/>
          <a:sy n="64" d="100"/>
        </p:scale>
        <p:origin x="1552"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3.xml"/><Relationship Id="rId61"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font" Target="fonts/font4.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tx>
                <c:rich>
                  <a:bodyPr/>
                  <a:lstStyle/>
                  <a:p>
                    <a:fld id="{1C9C43DE-FF9B-4D91-8795-432D9550C5D0}"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{1C9C43DE-FF9B-4D91-8795-432D9550C5D0}</c15:txfldGUID>
                      <c15:f>Sheet1!$D$2</c15:f>
                      <c15:dlblFieldTableCache>
                        <c:ptCount val="1"/>
                        <c:pt idx="0">
                          <c:v>70±2</c:v>
                        </c:pt>
                      </c15:dlblFieldTableCache>
                    </c15:dlblFTEntry>
                  </c15:dlblFieldTable>
                  <c15:showDataLabelsRange val="0"/>
                </c:ext>
                <c:ext xmlns:c16="http://schemas.microsoft.com/office/drawing/2014/chart" uri="{C3380CC4-5D6E-409C-BE32-E72D297353CC}">
                  <c16:uniqueId val="{00000003-21E1-4EBC-981A-0BF9A7414758}"/>
                </c:ext>
              </c:extLst>
            </c:dLbl>
            <c:dLbl>
              <c:idx val="1"/>
              <c:tx>
                <c:rich>
                  <a:bodyPr/>
                  <a:lstStyle/>
                  <a:p>
                    <a:fld id="{E69E6A81-A78A-416B-A523-30546806306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{E69E6A81-A78A-416B-A523-30546806306B}</c15:txfldGUID>
                      <c15:f>Sheet1!$D$3</c15:f>
                      <c15:dlblFieldTableCache>
                        <c:ptCount val="1"/>
                        <c:pt idx="0">
                          <c:v>100.000±4.000</c:v>
                        </c:pt>
                      </c15:dlblFieldTableCache>
                    </c15:dlblFTEntry>
                  </c15:dlblFieldTable>
                  <c15:showDataLabelsRange val="0"/>
                </c:ext>
                <c:ext xmlns:c16="http://schemas.microsoft.com/office/drawing/2014/chart" uri="{C3380CC4-5D6E-409C-BE32-E72D297353CC}">
                  <c16:uniqueId val="{00000004-21E1-4EBC-981A-0BF9A7414758}"/>
                </c:ext>
              </c:extLst>
            </c:dLbl>
            <c:dLbl>
              <c:idx val="2"/>
              <c:tx>
                <c:rich>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fld id="{DB18D71C-B285-425A-8872-728D9EBBA81E}" type="CELLREF">
                      <a:rPr lang="en-US" smtClean="0"/>
                      <a:pPr>
                        <a:defRPr sz="2400" b="0" i="0" u="none" strike="noStrike" kern="1200" baseline="0">
                          <a:solidFill>
                            <a:schemeClr val="tx1">
                              <a:lumMod val="75000"/>
                              <a:lumOff val="25000"/>
                            </a:schemeClr>
                          </a:solidFill>
                          <a:latin typeface="+mn-lt"/>
                          <a:ea typeface="+mn-ea"/>
                          <a:cs typeface="+mn-cs"/>
                        </a:defRPr>
                      </a:pPr>
                      <a:t>[CELLREF]</a:t>
                    </a:fld>
                    <a:endParaRPr lang="en-US"/>
                  </a:p>
                </c:rich>
              </c:tx>
              <c:spPr>
                <a:noFill/>
                <a:ln>
                  <a:noFill/>
                </a:ln>
                <a:effectLst/>
              </c:sp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dlblFTEntry>
                      <c15:txfldGUID>{DB18D71C-B285-425A-8872-728D9EBBA81E}</c15:txfldGUID>
                      <c15:f>Sheet1!$D$4</c15:f>
                      <c15:dlblFieldTableCache>
                        <c:ptCount val="1"/>
                        <c:pt idx="0">
                          <c:v>500.000±10.000</c:v>
                        </c:pt>
                      </c15:dlblFieldTableCache>
                    </c15:dlblFTEntry>
                  </c15:dlblFieldTable>
                  <c15:showDataLabelsRange val="0"/>
                </c:ext>
                <c:ext xmlns:c16="http://schemas.microsoft.com/office/drawing/2014/chart" uri="{C3380CC4-5D6E-409C-BE32-E72D297353CC}">
                  <c16:uniqueId val="{00000005-21E1-4EBC-981A-0BF9A7414758}"/>
                </c:ext>
              </c:extLst>
            </c:dLbl>
            <c:dLbl>
              <c:idx val="3"/>
              <c:tx>
                <c:rich>
                  <a:bodyPr/>
                  <a:lstStyle/>
                  <a:p>
                    <a:fld id="{B9A38391-E4A8-4DC2-9221-5605F611BA4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{B9A38391-E4A8-4DC2-9221-5605F611BA4B}</c15:txfldGUID>
                      <c15:f>Sheet1!$D$5</c15:f>
                      <c15:dlblFieldTableCache>
                        <c:ptCount val="1"/>
                        <c:pt idx="0">
                          <c:v>170.000±7.000</c:v>
                        </c:pt>
                      </c15:dlblFieldTableCache>
                    </c15:dlblFTEntry>
                  </c15:dlblFieldTable>
                  <c15:showDataLabelsRange val="0"/>
                </c:ext>
                <c:ext xmlns:c16="http://schemas.microsoft.com/office/drawing/2014/chart" uri="{C3380CC4-5D6E-409C-BE32-E72D297353CC}">
                  <c16:uniqueId val="{00000000-EB12-41FE-9943-749271D56009}"/>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Enabled Cache</c:v>
                </c:pt>
                <c:pt idx="1">
                  <c:v>Disabled Cache</c:v>
                </c:pt>
                <c:pt idx="2">
                  <c:v>AllMemPro</c:v>
                </c:pt>
                <c:pt idx="3">
                  <c:v>MemoryRanger</c:v>
                </c:pt>
              </c:strCache>
            </c:strRef>
          </c:cat>
          <c:val>
            <c:numRef>
              <c:f>Sheet1!$B$2:$B$5</c:f>
              <c:numCache>
                <c:formatCode>General</c:formatCode>
                <c:ptCount val="4"/>
                <c:pt idx="0">
                  <c:v>10000</c:v>
                </c:pt>
                <c:pt idx="1">
                  <c:v>100000</c:v>
                </c:pt>
                <c:pt idx="2">
                  <c:v>500000</c:v>
                </c:pt>
                <c:pt idx="3">
                  <c:v>170000</c:v>
                </c:pt>
              </c:numCache>
            </c:numRef>
          </c:val>
          <c:extLst>
            <c:ext xmlns:c16="http://schemas.microsoft.com/office/drawing/2014/chart" uri="{C3380CC4-5D6E-409C-BE32-E72D297353CC}">
              <c16:uniqueId val="{00000000-21E1-4EBC-981A-0BF9A7414758}"/>
            </c:ext>
          </c:extLst>
        </c:ser>
        <c:dLbls>
          <c:showLegendKey val="0"/>
          <c:showVal val="0"/>
          <c:showCatName val="0"/>
          <c:showSerName val="0"/>
          <c:showPercent val="0"/>
          <c:showBubbleSize val="0"/>
        </c:dLbls>
        <c:gapWidth val="66"/>
        <c:overlap val="-52"/>
        <c:axId val="961027872"/>
        <c:axId val="961031616"/>
      </c:barChart>
      <c:catAx>
        <c:axId val="961027872"/>
        <c:scaling>
          <c:orientation val="minMax"/>
        </c:scaling>
        <c:delete val="0"/>
        <c:axPos val="b"/>
        <c:numFmt formatCode="General" sourceLinked="1"/>
        <c:majorTickMark val="none"/>
        <c:minorTickMark val="none"/>
        <c:tickLblPos val="nextTo"/>
        <c:spPr>
          <a:noFill/>
          <a:ln w="22225" cap="flat" cmpd="sng" algn="ctr">
            <a:solidFill>
              <a:schemeClr val="tx1"/>
            </a:solidFill>
            <a:round/>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31616"/>
        <c:crosses val="autoZero"/>
        <c:auto val="1"/>
        <c:lblAlgn val="ctr"/>
        <c:lblOffset val="0"/>
        <c:tickMarkSkip val="1"/>
        <c:noMultiLvlLbl val="0"/>
      </c:catAx>
      <c:valAx>
        <c:axId val="961031616"/>
        <c:scaling>
          <c:orientation val="minMax"/>
          <c:max val="550000"/>
          <c:min val="0"/>
        </c:scaling>
        <c:delete val="0"/>
        <c:axPos val="l"/>
        <c:majorGridlines>
          <c:spPr>
            <a:ln w="9525" cap="flat" cmpd="sng" algn="ctr">
              <a:noFill/>
              <a:round/>
            </a:ln>
            <a:effectLst/>
          </c:spPr>
        </c:majorGridlines>
        <c:numFmt formatCode="General" sourceLinked="1"/>
        <c:majorTickMark val="in"/>
        <c:minorTickMark val="none"/>
        <c:tickLblPos val="nextTo"/>
        <c:spPr>
          <a:noFill/>
          <a:ln w="22225">
            <a:solidFill>
              <a:schemeClr val="tx1"/>
            </a:solidFill>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27872"/>
        <c:crosses val="autoZero"/>
        <c:crossBetween val="between"/>
        <c:dispUnits>
          <c:builtInUnit val="hundredThousands"/>
          <c:dispUnitsLbl>
            <c:layout>
              <c:manualLayout>
                <c:xMode val="edge"/>
                <c:yMode val="edge"/>
                <c:x val="1.7095680933086613E-2"/>
                <c:y val="8.9741113653489316E-2"/>
              </c:manualLayout>
            </c:layout>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10AA8A-E207-44B6-88F2-7165C9DA91E1}" type="datetimeFigureOut">
              <a:rPr lang="en-US" smtClean="0"/>
              <a:t>12/11/2018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1D4849-40F9-48F3-8D3B-B63962949E66}" type="slidenum">
              <a:rPr lang="en-US" smtClean="0"/>
              <a:t>‹#›</a:t>
            </a:fld>
            <a:endParaRPr lang="en-US"/>
          </a:p>
        </p:txBody>
      </p:sp>
    </p:spTree>
    <p:extLst>
      <p:ext uri="{BB962C8B-B14F-4D97-AF65-F5344CB8AC3E}">
        <p14:creationId xmlns:p14="http://schemas.microsoft.com/office/powerpoint/2010/main" val="35609386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E24D62-BB11-4FEE-9412-F6314E37335B}" type="datetimeFigureOut">
              <a:rPr lang="en-US" smtClean="0"/>
              <a:t>12/11/2018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7BD26-44AD-408E-80C4-01708948344E}" type="slidenum">
              <a:rPr lang="en-US" smtClean="0"/>
              <a:t>‹#›</a:t>
            </a:fld>
            <a:endParaRPr lang="en-US"/>
          </a:p>
        </p:txBody>
      </p:sp>
    </p:spTree>
    <p:extLst>
      <p:ext uri="{BB962C8B-B14F-4D97-AF65-F5344CB8AC3E}">
        <p14:creationId xmlns:p14="http://schemas.microsoft.com/office/powerpoint/2010/main" val="3207782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Hi! I’m Igor! </a:t>
            </a:r>
          </a:p>
          <a:p>
            <a:r>
              <a:rPr lang="en-US" sz="1200" kern="1200" dirty="0" smtClean="0">
                <a:solidFill>
                  <a:schemeClr val="tx1"/>
                </a:solidFill>
                <a:effectLst/>
                <a:latin typeface="+mn-lt"/>
                <a:ea typeface="+mn-ea"/>
                <a:cs typeface="+mn-cs"/>
              </a:rPr>
              <a:t>Today I’d like to show, to present you my MemoryRanger, which can isolate drivers code and allocated data from illegal access in the kernel memory. This topic is of critical importance for all security experts who are dealing with protection of operating systems. </a:t>
            </a:r>
          </a:p>
        </p:txBody>
      </p:sp>
      <p:sp>
        <p:nvSpPr>
          <p:cNvPr id="4" name="Slide Number Placeholder 3"/>
          <p:cNvSpPr>
            <a:spLocks noGrp="1"/>
          </p:cNvSpPr>
          <p:nvPr>
            <p:ph type="sldNum" sz="quarter" idx="10"/>
          </p:nvPr>
        </p:nvSpPr>
        <p:spPr/>
        <p:txBody>
          <a:bodyPr/>
          <a:lstStyle/>
          <a:p>
            <a:fld id="{D347BD26-44AD-408E-80C4-01708948344E}" type="slidenum">
              <a:rPr lang="en-US" smtClean="0"/>
              <a:t>1</a:t>
            </a:fld>
            <a:endParaRPr lang="en-US"/>
          </a:p>
        </p:txBody>
      </p:sp>
    </p:spTree>
    <p:extLst>
      <p:ext uri="{BB962C8B-B14F-4D97-AF65-F5344CB8AC3E}">
        <p14:creationId xmlns:p14="http://schemas.microsoft.com/office/powerpoint/2010/main" val="4292265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we can see that Windows Kernel cannot prevent illegal memory access. The attacker can read the driver’s code, steal and change allocated data and even escalate process privileges without any security reaction, such as a Blue Screen of Death. </a:t>
            </a:r>
          </a:p>
          <a:p>
            <a:r>
              <a:rPr lang="en-US" sz="1200" kern="1200" dirty="0" smtClean="0">
                <a:solidFill>
                  <a:schemeClr val="tx1"/>
                </a:solidFill>
                <a:effectLst/>
                <a:latin typeface="+mn-lt"/>
                <a:ea typeface="+mn-ea"/>
                <a:cs typeface="+mn-cs"/>
              </a:rPr>
              <a:t>Let’s have a look at the current situation with memory protection projects.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10</a:t>
            </a:fld>
            <a:endParaRPr lang="en-US"/>
          </a:p>
        </p:txBody>
      </p:sp>
    </p:spTree>
    <p:extLst>
      <p:ext uri="{BB962C8B-B14F-4D97-AF65-F5344CB8AC3E}">
        <p14:creationId xmlns:p14="http://schemas.microsoft.com/office/powerpoint/2010/main" val="2804952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Look at this table. Microsoft has developed a number of security features for memory protection. The first one is “</a:t>
            </a:r>
            <a:r>
              <a:rPr lang="en-US" sz="1200" u="sng" kern="1200" dirty="0" smtClean="0">
                <a:solidFill>
                  <a:schemeClr val="tx1"/>
                </a:solidFill>
                <a:effectLst/>
                <a:latin typeface="+mn-lt"/>
                <a:ea typeface="+mn-ea"/>
                <a:cs typeface="+mn-cs"/>
              </a:rPr>
              <a:t>Device Guard</a:t>
            </a:r>
            <a:r>
              <a:rPr lang="en-US" sz="1200" kern="1200" dirty="0" smtClean="0">
                <a:solidFill>
                  <a:schemeClr val="tx1"/>
                </a:solidFill>
                <a:effectLst/>
                <a:latin typeface="+mn-lt"/>
                <a:ea typeface="+mn-ea"/>
                <a:cs typeface="+mn-cs"/>
              </a:rPr>
              <a:t>”, which provides kernel code integrity by marking executable pages as “read-only” . So any modifications of the code will crash the system. Not </a:t>
            </a:r>
            <a:r>
              <a:rPr lang="en-US" sz="1200" u="sng" kern="1200" dirty="0" err="1" smtClean="0">
                <a:solidFill>
                  <a:schemeClr val="tx1"/>
                </a:solidFill>
                <a:effectLst/>
                <a:latin typeface="+mn-lt"/>
                <a:ea typeface="+mn-ea"/>
                <a:cs typeface="+mn-cs"/>
              </a:rPr>
              <a:t>bád</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second one is “</a:t>
            </a:r>
            <a:r>
              <a:rPr lang="en-US" sz="1200" u="sng" kern="1200" dirty="0" err="1" smtClean="0">
                <a:solidFill>
                  <a:schemeClr val="tx1"/>
                </a:solidFill>
                <a:effectLst/>
                <a:latin typeface="+mn-lt"/>
                <a:ea typeface="+mn-ea"/>
                <a:cs typeface="+mn-cs"/>
              </a:rPr>
              <a:t>PatchGuard</a:t>
            </a:r>
            <a:r>
              <a:rPr lang="en-US" sz="1200" kern="1200" dirty="0" smtClean="0">
                <a:solidFill>
                  <a:schemeClr val="tx1"/>
                </a:solidFill>
                <a:effectLst/>
                <a:latin typeface="+mn-lt"/>
                <a:ea typeface="+mn-ea"/>
                <a:cs typeface="+mn-cs"/>
              </a:rPr>
              <a:t>”, which crash</a:t>
            </a:r>
            <a:r>
              <a:rPr lang="en-US" sz="1200" u="sng" kern="1200" dirty="0" smtClean="0">
                <a:solidFill>
                  <a:schemeClr val="tx1"/>
                </a:solidFill>
                <a:effectLst/>
                <a:latin typeface="+mn-lt"/>
                <a:ea typeface="+mn-ea"/>
                <a:cs typeface="+mn-cs"/>
              </a:rPr>
              <a:t>es</a:t>
            </a:r>
            <a:r>
              <a:rPr lang="en-US" sz="1200" kern="1200" dirty="0" smtClean="0">
                <a:solidFill>
                  <a:schemeClr val="tx1"/>
                </a:solidFill>
                <a:effectLst/>
                <a:latin typeface="+mn-lt"/>
                <a:ea typeface="+mn-ea"/>
                <a:cs typeface="+mn-cs"/>
              </a:rPr>
              <a:t> the OS after revealing some changes of internal structures, for example EPROCESS unlinking. But you’ve just seen that </a:t>
            </a:r>
            <a:r>
              <a:rPr lang="en-US" sz="1200" kern="1200" dirty="0" err="1" smtClean="0">
                <a:solidFill>
                  <a:schemeClr val="tx1"/>
                </a:solidFill>
                <a:effectLst/>
                <a:latin typeface="+mn-lt"/>
                <a:ea typeface="+mn-ea"/>
                <a:cs typeface="+mn-cs"/>
              </a:rPr>
              <a:t>PatchGuard</a:t>
            </a:r>
            <a:r>
              <a:rPr lang="en-US" sz="1200" kern="1200" dirty="0" smtClean="0">
                <a:solidFill>
                  <a:schemeClr val="tx1"/>
                </a:solidFill>
                <a:effectLst/>
                <a:latin typeface="+mn-lt"/>
                <a:ea typeface="+mn-ea"/>
                <a:cs typeface="+mn-cs"/>
              </a:rPr>
              <a:t> does not protect EPROCESS structures completely. Finally, Windows Security does not protect memory allocated by the third party drivers. </a:t>
            </a:r>
          </a:p>
          <a:p>
            <a:r>
              <a:rPr lang="en-US" sz="1200" kern="1200" dirty="0" smtClean="0">
                <a:solidFill>
                  <a:schemeClr val="tx1"/>
                </a:solidFill>
                <a:effectLst/>
                <a:latin typeface="+mn-lt"/>
                <a:ea typeface="+mn-ea"/>
                <a:cs typeface="+mn-cs"/>
              </a:rPr>
              <a:t>Many security experts from all around the world are trying to fill /</a:t>
            </a:r>
            <a:r>
              <a:rPr lang="en-US" sz="1200" kern="1200" dirty="0" err="1" smtClean="0">
                <a:solidFill>
                  <a:schemeClr val="tx1"/>
                </a:solidFill>
                <a:effectLst/>
                <a:latin typeface="+mn-lt"/>
                <a:ea typeface="+mn-ea"/>
                <a:cs typeface="+mn-cs"/>
              </a:rPr>
              <a:t>fɪl</a:t>
            </a:r>
            <a:r>
              <a:rPr lang="en-US" sz="1200" kern="1200" dirty="0" smtClean="0">
                <a:solidFill>
                  <a:schemeClr val="tx1"/>
                </a:solidFill>
                <a:effectLst/>
                <a:latin typeface="+mn-lt"/>
                <a:ea typeface="+mn-ea"/>
                <a:cs typeface="+mn-cs"/>
              </a:rPr>
              <a:t>/ this gap. There are several research projects, which are designed for memory protection. And you can see that there is no general solution, which can deal with all these issues at the same time. </a:t>
            </a:r>
            <a:r>
              <a:rPr lang="en-US" sz="1200" u="sng" kern="1200" dirty="0" smtClean="0">
                <a:solidFill>
                  <a:schemeClr val="tx1"/>
                </a:solidFill>
                <a:effectLst/>
                <a:latin typeface="+mn-lt"/>
                <a:ea typeface="+mn-ea"/>
                <a:cs typeface="+mn-cs"/>
              </a:rPr>
              <a:t>Today</a:t>
            </a:r>
            <a:r>
              <a:rPr lang="en-US" sz="1200" kern="1200" dirty="0" smtClean="0">
                <a:solidFill>
                  <a:schemeClr val="tx1"/>
                </a:solidFill>
                <a:effectLst/>
                <a:latin typeface="+mn-lt"/>
                <a:ea typeface="+mn-ea"/>
                <a:cs typeface="+mn-cs"/>
              </a:rPr>
              <a:t> I will </a:t>
            </a:r>
            <a:r>
              <a:rPr lang="en-US" sz="1200" u="sng" kern="1200" dirty="0" smtClean="0">
                <a:solidFill>
                  <a:schemeClr val="tx1"/>
                </a:solidFill>
                <a:effectLst/>
                <a:latin typeface="+mn-lt"/>
                <a:ea typeface="+mn-ea"/>
                <a:cs typeface="+mn-cs"/>
              </a:rPr>
              <a:t>propose</a:t>
            </a:r>
            <a:r>
              <a:rPr lang="en-US" sz="1200" kern="1200" dirty="0" smtClean="0">
                <a:solidFill>
                  <a:schemeClr val="tx1"/>
                </a:solidFill>
                <a:effectLst/>
                <a:latin typeface="+mn-lt"/>
                <a:ea typeface="+mn-ea"/>
                <a:cs typeface="+mn-cs"/>
              </a:rPr>
              <a:t> the solution. I’ll present you my MemoryRanger, which provides both integrity and </a:t>
            </a:r>
            <a:r>
              <a:rPr lang="en-US" sz="1200" u="sng" kern="1200" dirty="0" smtClean="0">
                <a:solidFill>
                  <a:schemeClr val="tx1"/>
                </a:solidFill>
                <a:effectLst/>
                <a:latin typeface="+mn-lt"/>
                <a:ea typeface="+mn-ea"/>
                <a:cs typeface="+mn-cs"/>
              </a:rPr>
              <a:t>con</a:t>
            </a:r>
            <a:r>
              <a:rPr lang="en-US" sz="1200" kern="1200" dirty="0" smtClean="0">
                <a:solidFill>
                  <a:schemeClr val="tx1"/>
                </a:solidFill>
                <a:effectLst/>
                <a:latin typeface="+mn-lt"/>
                <a:ea typeface="+mn-ea"/>
                <a:cs typeface="+mn-cs"/>
              </a:rPr>
              <a:t>-</a:t>
            </a:r>
            <a:r>
              <a:rPr lang="en-US" sz="1200" u="sng" kern="1200" dirty="0" err="1" smtClean="0">
                <a:solidFill>
                  <a:schemeClr val="tx1"/>
                </a:solidFill>
                <a:effectLst/>
                <a:latin typeface="+mn-lt"/>
                <a:ea typeface="+mn-ea"/>
                <a:cs typeface="+mn-cs"/>
              </a:rPr>
              <a:t>fiden</a:t>
            </a:r>
            <a:r>
              <a:rPr lang="en-US" sz="1200" kern="1200" dirty="0" smtClean="0">
                <a:solidFill>
                  <a:schemeClr val="tx1"/>
                </a:solidFill>
                <a:effectLst/>
                <a:latin typeface="+mn-lt"/>
                <a:ea typeface="+mn-ea"/>
                <a:cs typeface="+mn-cs"/>
              </a:rPr>
              <a:t>-</a:t>
            </a:r>
            <a:r>
              <a:rPr lang="en-US" sz="1200" u="sng" kern="1200" dirty="0" err="1" smtClean="0">
                <a:solidFill>
                  <a:schemeClr val="tx1"/>
                </a:solidFill>
                <a:effectLst/>
                <a:latin typeface="+mn-lt"/>
                <a:ea typeface="+mn-ea"/>
                <a:cs typeface="+mn-cs"/>
              </a:rPr>
              <a:t>tiality</a:t>
            </a:r>
            <a:r>
              <a:rPr lang="en-US" sz="1200" kern="1200" dirty="0" smtClean="0">
                <a:solidFill>
                  <a:schemeClr val="tx1"/>
                </a:solidFill>
                <a:effectLst/>
                <a:latin typeface="+mn-lt"/>
                <a:ea typeface="+mn-ea"/>
                <a:cs typeface="+mn-cs"/>
              </a:rPr>
              <a:t> for drivers code and allocated data. </a:t>
            </a:r>
            <a:r>
              <a:rPr lang="ru-RU" sz="1200" kern="1200" dirty="0" smtClean="0">
                <a:solidFill>
                  <a:schemeClr val="tx1"/>
                </a:solidFill>
                <a:effectLst/>
                <a:latin typeface="+mn-lt"/>
                <a:ea typeface="+mn-ea"/>
                <a:cs typeface="+mn-cs"/>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11</a:t>
            </a:fld>
            <a:endParaRPr lang="en-US"/>
          </a:p>
        </p:txBody>
      </p:sp>
    </p:spTree>
    <p:extLst>
      <p:ext uri="{BB962C8B-B14F-4D97-AF65-F5344CB8AC3E}">
        <p14:creationId xmlns:p14="http://schemas.microsoft.com/office/powerpoint/2010/main" val="874308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Look at this.</a:t>
            </a:r>
          </a:p>
          <a:p>
            <a:r>
              <a:rPr lang="en-US" sz="1200" kern="1200" dirty="0" smtClean="0">
                <a:solidFill>
                  <a:schemeClr val="tx1"/>
                </a:solidFill>
                <a:effectLst/>
                <a:latin typeface="+mn-lt"/>
                <a:ea typeface="+mn-ea"/>
                <a:cs typeface="+mn-cs"/>
              </a:rPr>
              <a:t>Nowadays kernel mode drivers share the same memory space with the rest of the kernel.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12</a:t>
            </a:fld>
            <a:endParaRPr lang="en-US"/>
          </a:p>
        </p:txBody>
      </p:sp>
    </p:spTree>
    <p:extLst>
      <p:ext uri="{BB962C8B-B14F-4D97-AF65-F5344CB8AC3E}">
        <p14:creationId xmlns:p14="http://schemas.microsoft.com/office/powerpoint/2010/main" val="313304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we can move these two drivers with their allocations into two separate memory enclosures, we will protect their memory from each other. The thing is that Windows OS </a:t>
            </a:r>
            <a:r>
              <a:rPr lang="en-US" sz="1200" u="sng" kern="1200" dirty="0" smtClean="0">
                <a:solidFill>
                  <a:schemeClr val="tx1"/>
                </a:solidFill>
                <a:effectLst/>
                <a:latin typeface="+mn-lt"/>
                <a:ea typeface="+mn-ea"/>
                <a:cs typeface="+mn-cs"/>
              </a:rPr>
              <a:t>doesn’t give us</a:t>
            </a:r>
            <a:r>
              <a:rPr lang="en-US" sz="1200" kern="1200" dirty="0" smtClean="0">
                <a:solidFill>
                  <a:schemeClr val="tx1"/>
                </a:solidFill>
                <a:effectLst/>
                <a:latin typeface="+mn-lt"/>
                <a:ea typeface="+mn-ea"/>
                <a:cs typeface="+mn-cs"/>
              </a:rPr>
              <a:t> such an opportunity.</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13</a:t>
            </a:fld>
            <a:endParaRPr lang="en-US"/>
          </a:p>
        </p:txBody>
      </p:sp>
    </p:spTree>
    <p:extLst>
      <p:ext uri="{BB962C8B-B14F-4D97-AF65-F5344CB8AC3E}">
        <p14:creationId xmlns:p14="http://schemas.microsoft.com/office/powerpoint/2010/main" val="932577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Luckily for us, hardware virtualization technology provides the mechanism, which can be used to implement the idea of memory </a:t>
            </a:r>
            <a:r>
              <a:rPr lang="en-US" sz="1200" kern="1200" dirty="0" err="1" smtClean="0">
                <a:solidFill>
                  <a:schemeClr val="tx1"/>
                </a:solidFill>
                <a:effectLst/>
                <a:latin typeface="+mn-lt"/>
                <a:ea typeface="+mn-ea"/>
                <a:cs typeface="+mn-cs"/>
              </a:rPr>
              <a:t>ísolátion</a:t>
            </a:r>
            <a:r>
              <a:rPr lang="en-US" sz="1200" kern="1200" dirty="0" smtClean="0">
                <a:solidFill>
                  <a:schemeClr val="tx1"/>
                </a:solidFill>
                <a:effectLst/>
                <a:latin typeface="+mn-lt"/>
                <a:ea typeface="+mn-ea"/>
                <a:cs typeface="+mn-cs"/>
              </a:rPr>
              <a:t> /ˌ</a:t>
            </a:r>
            <a:r>
              <a:rPr lang="en-US" sz="1200" kern="1200" dirty="0" err="1" smtClean="0">
                <a:solidFill>
                  <a:schemeClr val="tx1"/>
                </a:solidFill>
                <a:effectLst/>
                <a:latin typeface="+mn-lt"/>
                <a:ea typeface="+mn-ea"/>
                <a:cs typeface="+mn-cs"/>
              </a:rPr>
              <a:t>aɪsəˈleɪʃ</a:t>
            </a:r>
            <a:r>
              <a:rPr lang="en-US" sz="1200" kern="1200" dirty="0" smtClean="0">
                <a:solidFill>
                  <a:schemeClr val="tx1"/>
                </a:solidFill>
                <a:effectLst/>
                <a:latin typeface="+mn-lt"/>
                <a:ea typeface="+mn-ea"/>
                <a:cs typeface="+mn-cs"/>
              </a:rPr>
              <a:t>(ə)n/. </a:t>
            </a:r>
          </a:p>
          <a:p>
            <a:r>
              <a:rPr lang="en-US" sz="1200" kern="1200" dirty="0" smtClean="0">
                <a:solidFill>
                  <a:schemeClr val="tx1"/>
                </a:solidFill>
                <a:effectLst/>
                <a:latin typeface="+mn-lt"/>
                <a:ea typeface="+mn-ea"/>
                <a:cs typeface="+mn-cs"/>
              </a:rPr>
              <a:t>I mean Extended Page Tables or EPT feature. Without EPT guest physical </a:t>
            </a:r>
            <a:r>
              <a:rPr lang="en-US" sz="1200" kern="1200" dirty="0" err="1" smtClean="0">
                <a:solidFill>
                  <a:schemeClr val="tx1"/>
                </a:solidFill>
                <a:effectLst/>
                <a:latin typeface="+mn-lt"/>
                <a:ea typeface="+mn-ea"/>
                <a:cs typeface="+mn-cs"/>
              </a:rPr>
              <a:t>addrésses</a:t>
            </a:r>
            <a:r>
              <a:rPr lang="en-US" sz="1200" kern="1200" dirty="0" smtClean="0">
                <a:solidFill>
                  <a:schemeClr val="tx1"/>
                </a:solidFill>
                <a:effectLst/>
                <a:latin typeface="+mn-lt"/>
                <a:ea typeface="+mn-ea"/>
                <a:cs typeface="+mn-cs"/>
              </a:rPr>
              <a:t> are used to access the host physical memory. Address H is equal to the address G.</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14</a:t>
            </a:fld>
            <a:endParaRPr lang="en-US"/>
          </a:p>
        </p:txBody>
      </p:sp>
    </p:spTree>
    <p:extLst>
      <p:ext uri="{BB962C8B-B14F-4D97-AF65-F5344CB8AC3E}">
        <p14:creationId xmlns:p14="http://schemas.microsoft.com/office/powerpoint/2010/main" val="1326604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Using EPT we get an additional or second level of address translation. When EPT is enabled, guest physical addresses are translated to host physical </a:t>
            </a:r>
            <a:r>
              <a:rPr lang="en-US" sz="1200" kern="1200" dirty="0" err="1" smtClean="0">
                <a:solidFill>
                  <a:schemeClr val="tx1"/>
                </a:solidFill>
                <a:effectLst/>
                <a:latin typeface="+mn-lt"/>
                <a:ea typeface="+mn-ea"/>
                <a:cs typeface="+mn-cs"/>
              </a:rPr>
              <a:t>addrésses</a:t>
            </a:r>
            <a:r>
              <a:rPr lang="en-US" sz="1200" kern="1200" dirty="0" smtClean="0">
                <a:solidFill>
                  <a:schemeClr val="tx1"/>
                </a:solidFill>
                <a:effectLst/>
                <a:latin typeface="+mn-lt"/>
                <a:ea typeface="+mn-ea"/>
                <a:cs typeface="+mn-cs"/>
              </a:rPr>
              <a:t> by traversing a set of EPT paging structures. Now, address H is equal to the address E, not to G. Let’s have a look at </a:t>
            </a:r>
            <a:r>
              <a:rPr lang="en-US" sz="1200" kern="1200" dirty="0" err="1" smtClean="0">
                <a:solidFill>
                  <a:schemeClr val="tx1"/>
                </a:solidFill>
                <a:effectLst/>
                <a:latin typeface="+mn-lt"/>
                <a:ea typeface="+mn-ea"/>
                <a:cs typeface="+mn-cs"/>
              </a:rPr>
              <a:t>EèePèeTèe</a:t>
            </a:r>
            <a:r>
              <a:rPr lang="en-US" sz="1200" kern="1200" dirty="0" smtClean="0">
                <a:solidFill>
                  <a:schemeClr val="tx1"/>
                </a:solidFill>
                <a:effectLst/>
                <a:latin typeface="+mn-lt"/>
                <a:ea typeface="+mn-ea"/>
                <a:cs typeface="+mn-cs"/>
              </a:rPr>
              <a:t> details.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15</a:t>
            </a:fld>
            <a:endParaRPr lang="en-US"/>
          </a:p>
        </p:txBody>
      </p:sp>
    </p:spTree>
    <p:extLst>
      <p:ext uri="{BB962C8B-B14F-4D97-AF65-F5344CB8AC3E}">
        <p14:creationId xmlns:p14="http://schemas.microsoft.com/office/powerpoint/2010/main" val="878970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EPT structures include EPT entries, which determine the mapping between the guest memory and the host memory. Each EPT entry includes memory access bits and page frame number.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16</a:t>
            </a:fld>
            <a:endParaRPr lang="en-US"/>
          </a:p>
        </p:txBody>
      </p:sp>
    </p:spTree>
    <p:extLst>
      <p:ext uri="{BB962C8B-B14F-4D97-AF65-F5344CB8AC3E}">
        <p14:creationId xmlns:p14="http://schemas.microsoft.com/office/powerpoint/2010/main" val="1026357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number is linked to the corresponding host physical address. It can be used to prevent access to the protected data. We can </a:t>
            </a:r>
            <a:r>
              <a:rPr lang="en-US" sz="1200" kern="1200" dirty="0" err="1" smtClean="0">
                <a:solidFill>
                  <a:schemeClr val="tx1"/>
                </a:solidFill>
                <a:effectLst/>
                <a:latin typeface="+mn-lt"/>
                <a:ea typeface="+mn-ea"/>
                <a:cs typeface="+mn-cs"/>
              </a:rPr>
              <a:t>rédiréct</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riːdʌɪrɛkt</a:t>
            </a:r>
            <a:r>
              <a:rPr lang="en-US" sz="1200" kern="1200" dirty="0" smtClean="0">
                <a:solidFill>
                  <a:schemeClr val="tx1"/>
                </a:solidFill>
                <a:effectLst/>
                <a:latin typeface="+mn-lt"/>
                <a:ea typeface="+mn-ea"/>
                <a:cs typeface="+mn-cs"/>
              </a:rPr>
              <a:t>, / the access from the protected data to the </a:t>
            </a:r>
            <a:r>
              <a:rPr lang="en-US" sz="1200" u="sng" kern="1200" dirty="0" err="1" smtClean="0">
                <a:solidFill>
                  <a:schemeClr val="tx1"/>
                </a:solidFill>
                <a:effectLst/>
                <a:latin typeface="+mn-lt"/>
                <a:ea typeface="+mn-ea"/>
                <a:cs typeface="+mn-cs"/>
              </a:rPr>
              <a:t>fàke</a:t>
            </a:r>
            <a:r>
              <a:rPr lang="en-US" sz="1200" u="sng" kern="1200" dirty="0" smtClean="0">
                <a:solidFill>
                  <a:schemeClr val="tx1"/>
                </a:solidFill>
                <a:effectLst/>
                <a:latin typeface="+mn-lt"/>
                <a:ea typeface="+mn-ea"/>
                <a:cs typeface="+mn-cs"/>
              </a:rPr>
              <a:t> one</a:t>
            </a:r>
            <a:r>
              <a:rPr lang="en-US" sz="1200" kern="1200" dirty="0" smtClean="0">
                <a:solidFill>
                  <a:schemeClr val="tx1"/>
                </a:solidFill>
                <a:effectLst/>
                <a:latin typeface="+mn-lt"/>
                <a:ea typeface="+mn-ea"/>
                <a:cs typeface="+mn-cs"/>
              </a:rPr>
              <a:t> by changing PFN value to the </a:t>
            </a:r>
            <a:r>
              <a:rPr lang="en-US" sz="1200" kern="1200" dirty="0" err="1" smtClean="0">
                <a:solidFill>
                  <a:schemeClr val="tx1"/>
                </a:solidFill>
                <a:effectLst/>
                <a:latin typeface="+mn-lt"/>
                <a:ea typeface="+mn-ea"/>
                <a:cs typeface="+mn-cs"/>
              </a:rPr>
              <a:t>addréss</a:t>
            </a:r>
            <a:r>
              <a:rPr lang="en-US" sz="1200" kern="1200" dirty="0" smtClean="0">
                <a:solidFill>
                  <a:schemeClr val="tx1"/>
                </a:solidFill>
                <a:effectLst/>
                <a:latin typeface="+mn-lt"/>
                <a:ea typeface="+mn-ea"/>
                <a:cs typeface="+mn-cs"/>
              </a:rPr>
              <a:t> of fake page.</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17</a:t>
            </a:fld>
            <a:endParaRPr lang="en-US"/>
          </a:p>
        </p:txBody>
      </p:sp>
    </p:spTree>
    <p:extLst>
      <p:ext uri="{BB962C8B-B14F-4D97-AF65-F5344CB8AC3E}">
        <p14:creationId xmlns:p14="http://schemas.microsoft.com/office/powerpoint/2010/main" val="3428302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Memory access </a:t>
            </a:r>
            <a:r>
              <a:rPr lang="en-US" sz="1200" kern="1200" dirty="0" smtClean="0">
                <a:solidFill>
                  <a:schemeClr val="tx1"/>
                </a:solidFill>
                <a:effectLst/>
                <a:latin typeface="+mn-lt"/>
                <a:ea typeface="+mn-ea"/>
                <a:cs typeface="+mn-cs"/>
              </a:rPr>
              <a:t>bits indicate whether access attempts </a:t>
            </a:r>
            <a:r>
              <a:rPr lang="en-US" sz="1200" u="wavy" kern="1200" dirty="0" smtClean="0">
                <a:solidFill>
                  <a:schemeClr val="tx1"/>
                </a:solidFill>
                <a:effectLst/>
                <a:latin typeface="+mn-lt"/>
                <a:ea typeface="+mn-ea"/>
                <a:cs typeface="+mn-cs"/>
              </a:rPr>
              <a:t>are allowed</a:t>
            </a:r>
            <a:r>
              <a:rPr lang="en-US" sz="1200" kern="1200" dirty="0" smtClean="0">
                <a:solidFill>
                  <a:schemeClr val="tx1"/>
                </a:solidFill>
                <a:effectLst/>
                <a:latin typeface="+mn-lt"/>
                <a:ea typeface="+mn-ea"/>
                <a:cs typeface="+mn-cs"/>
              </a:rPr>
              <a:t> to the page referenced by this entry. </a:t>
            </a:r>
          </a:p>
          <a:p>
            <a:r>
              <a:rPr lang="en-US" sz="1200" kern="1200" dirty="0" smtClean="0">
                <a:solidFill>
                  <a:schemeClr val="tx1"/>
                </a:solidFill>
                <a:effectLst/>
                <a:latin typeface="+mn-lt"/>
                <a:ea typeface="+mn-ea"/>
                <a:cs typeface="+mn-cs"/>
              </a:rPr>
              <a:t>Any </a:t>
            </a:r>
            <a:r>
              <a:rPr lang="en-US" sz="1200" u="sng" kern="1200" dirty="0" err="1" smtClean="0">
                <a:solidFill>
                  <a:schemeClr val="tx1"/>
                </a:solidFill>
                <a:effectLst/>
                <a:latin typeface="+mn-lt"/>
                <a:ea typeface="+mn-ea"/>
                <a:cs typeface="+mn-cs"/>
              </a:rPr>
              <a:t>dìsallowed</a:t>
            </a:r>
            <a:r>
              <a:rPr lang="en-US" sz="1200" kern="1200" dirty="0" smtClean="0">
                <a:solidFill>
                  <a:schemeClr val="tx1"/>
                </a:solidFill>
                <a:effectLst/>
                <a:latin typeface="+mn-lt"/>
                <a:ea typeface="+mn-ea"/>
                <a:cs typeface="+mn-cs"/>
              </a:rPr>
              <a:t> access attempts will trigger EPT violations, and then control goes to the hypervisor. </a:t>
            </a:r>
          </a:p>
          <a:p>
            <a:r>
              <a:rPr lang="en-US" sz="1200" kern="1200" dirty="0" smtClean="0">
                <a:solidFill>
                  <a:schemeClr val="tx1"/>
                </a:solidFill>
                <a:effectLst/>
                <a:latin typeface="+mn-lt"/>
                <a:ea typeface="+mn-ea"/>
                <a:cs typeface="+mn-cs"/>
              </a:rPr>
              <a:t>So we can trap read- write and execute- access to the page by changing these memory access bits.</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18</a:t>
            </a:fld>
            <a:endParaRPr lang="en-US"/>
          </a:p>
        </p:txBody>
      </p:sp>
    </p:spTree>
    <p:extLst>
      <p:ext uri="{BB962C8B-B14F-4D97-AF65-F5344CB8AC3E}">
        <p14:creationId xmlns:p14="http://schemas.microsoft.com/office/powerpoint/2010/main" val="2493145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Another interesting feature is that we can allocate several EPT paging structures with various memory access configurations. By switching between them, we can organize drivers’ execution in </a:t>
            </a:r>
            <a:r>
              <a:rPr lang="en-US" sz="1200" u="sng" kern="1200" dirty="0" err="1" smtClean="0">
                <a:solidFill>
                  <a:schemeClr val="tx1"/>
                </a:solidFill>
                <a:effectLst/>
                <a:latin typeface="+mn-lt"/>
                <a:ea typeface="+mn-ea"/>
                <a:cs typeface="+mn-cs"/>
              </a:rPr>
              <a:t>ìsolated</a:t>
            </a:r>
            <a:r>
              <a:rPr lang="en-US" sz="1200" u="sng" kern="1200" dirty="0" smtClean="0">
                <a:solidFill>
                  <a:schemeClr val="tx1"/>
                </a:solidFill>
                <a:effectLst/>
                <a:latin typeface="+mn-lt"/>
                <a:ea typeface="+mn-ea"/>
                <a:cs typeface="+mn-cs"/>
              </a:rPr>
              <a:t> enclaves</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EPT feature seems to be very promising for the memory isolation /ˌ</a:t>
            </a:r>
            <a:r>
              <a:rPr lang="en-US" sz="1200" kern="1200" dirty="0" err="1" smtClean="0">
                <a:solidFill>
                  <a:schemeClr val="tx1"/>
                </a:solidFill>
                <a:effectLst/>
                <a:latin typeface="+mn-lt"/>
                <a:ea typeface="+mn-ea"/>
                <a:cs typeface="+mn-cs"/>
              </a:rPr>
              <a:t>aɪsəˈleɪʃ</a:t>
            </a:r>
            <a:r>
              <a:rPr lang="en-US" sz="1200" kern="1200" dirty="0" smtClean="0">
                <a:solidFill>
                  <a:schemeClr val="tx1"/>
                </a:solidFill>
                <a:effectLst/>
                <a:latin typeface="+mn-lt"/>
                <a:ea typeface="+mn-ea"/>
                <a:cs typeface="+mn-cs"/>
              </a:rPr>
              <a:t>(ə)n/. </a:t>
            </a:r>
          </a:p>
          <a:p>
            <a:r>
              <a:rPr lang="en-US" sz="1200" kern="1200" dirty="0" smtClean="0">
                <a:solidFill>
                  <a:schemeClr val="tx1"/>
                </a:solidFill>
                <a:effectLst/>
                <a:latin typeface="+mn-lt"/>
                <a:ea typeface="+mn-ea"/>
                <a:cs typeface="+mn-cs"/>
              </a:rPr>
              <a:t>Let me show you how all these ideas are implemented in my Memory Ranger.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384087-B261-2142-84DF-6BD871A9A5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4298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few words about </a:t>
            </a:r>
            <a:r>
              <a:rPr lang="en-US" sz="1200" u="sng" kern="1200" dirty="0" err="1" smtClean="0">
                <a:solidFill>
                  <a:schemeClr val="tx1"/>
                </a:solidFill>
                <a:effectLst/>
                <a:latin typeface="+mn-lt"/>
                <a:ea typeface="+mn-ea"/>
                <a:cs typeface="+mn-cs"/>
              </a:rPr>
              <a:t>mé</a:t>
            </a:r>
            <a:r>
              <a:rPr lang="en-US" sz="1200" kern="1200" dirty="0" smtClean="0">
                <a:solidFill>
                  <a:schemeClr val="tx1"/>
                </a:solidFill>
                <a:effectLst/>
                <a:latin typeface="+mn-lt"/>
                <a:ea typeface="+mn-ea"/>
                <a:cs typeface="+mn-cs"/>
              </a:rPr>
              <a:t>. I earned my PhD 7 years ago. My area of expertise includes Windows Kernel security, rootkits detection and </a:t>
            </a:r>
            <a:r>
              <a:rPr lang="en-US" sz="1200" kern="1200" dirty="0" err="1" smtClean="0">
                <a:solidFill>
                  <a:schemeClr val="tx1"/>
                </a:solidFill>
                <a:effectLst/>
                <a:latin typeface="+mn-lt"/>
                <a:ea typeface="+mn-ea"/>
                <a:cs typeface="+mn-cs"/>
              </a:rPr>
              <a:t>hypervísors</a:t>
            </a:r>
            <a:r>
              <a:rPr lang="en-US" sz="1200" kern="1200" dirty="0" smtClean="0">
                <a:solidFill>
                  <a:schemeClr val="tx1"/>
                </a:solidFill>
                <a:effectLst/>
                <a:latin typeface="+mn-lt"/>
                <a:ea typeface="+mn-ea"/>
                <a:cs typeface="+mn-cs"/>
              </a:rPr>
              <a:t> /ˈ</a:t>
            </a:r>
            <a:r>
              <a:rPr lang="en-US" sz="1200" kern="1200" dirty="0" err="1" smtClean="0">
                <a:solidFill>
                  <a:schemeClr val="tx1"/>
                </a:solidFill>
                <a:effectLst/>
                <a:latin typeface="+mn-lt"/>
                <a:ea typeface="+mn-ea"/>
                <a:cs typeface="+mn-cs"/>
              </a:rPr>
              <a:t>haɪpə</a:t>
            </a:r>
            <a:r>
              <a:rPr lang="en-US" sz="1200" kern="1200" dirty="0" smtClean="0">
                <a:solidFill>
                  <a:schemeClr val="tx1"/>
                </a:solidFill>
                <a:effectLst/>
                <a:latin typeface="+mn-lt"/>
                <a:ea typeface="+mn-ea"/>
                <a:cs typeface="+mn-cs"/>
              </a:rPr>
              <a:t>(r)ˌ</a:t>
            </a:r>
            <a:r>
              <a:rPr lang="en-US" sz="1200" kern="1200" dirty="0" err="1" smtClean="0">
                <a:solidFill>
                  <a:schemeClr val="tx1"/>
                </a:solidFill>
                <a:effectLst/>
                <a:latin typeface="+mn-lt"/>
                <a:ea typeface="+mn-ea"/>
                <a:cs typeface="+mn-cs"/>
              </a:rPr>
              <a:t>vaɪzə</a:t>
            </a:r>
            <a:r>
              <a:rPr lang="en-US" sz="1200" kern="1200" dirty="0" smtClean="0">
                <a:solidFill>
                  <a:schemeClr val="tx1"/>
                </a:solidFill>
                <a:effectLst/>
                <a:latin typeface="+mn-lt"/>
                <a:ea typeface="+mn-ea"/>
                <a:cs typeface="+mn-cs"/>
              </a:rPr>
              <a:t>(r)z /. </a:t>
            </a:r>
            <a:endParaRPr lang="en-US" dirty="0" smtClean="0">
              <a:effectLst/>
            </a:endParaRPr>
          </a:p>
          <a:p>
            <a:r>
              <a:rPr lang="en-US" sz="1200" kern="1200" dirty="0" smtClean="0">
                <a:solidFill>
                  <a:schemeClr val="tx1"/>
                </a:solidFill>
                <a:effectLst/>
                <a:latin typeface="+mn-lt"/>
                <a:ea typeface="+mn-ea"/>
                <a:cs typeface="+mn-cs"/>
              </a:rPr>
              <a:t>I carry out research projects by my own as a hobby. I’m a fan of cross-disciplinary research. You can find my results in my blog. By the way I am fond of travelling and powerlifting as well.</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2</a:t>
            </a:fld>
            <a:endParaRPr lang="en-US"/>
          </a:p>
        </p:txBody>
      </p:sp>
    </p:spTree>
    <p:extLst>
      <p:ext uri="{BB962C8B-B14F-4D97-AF65-F5344CB8AC3E}">
        <p14:creationId xmlns:p14="http://schemas.microsoft.com/office/powerpoint/2010/main" val="718452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explored the following scenario. The OS kernel and other drivers are loaded into the memory and access their data. We have two legal access attempts, which are marked by green arrows.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20</a:t>
            </a:fld>
            <a:endParaRPr lang="en-US"/>
          </a:p>
        </p:txBody>
      </p:sp>
    </p:spTree>
    <p:extLst>
      <p:ext uri="{BB962C8B-B14F-4D97-AF65-F5344CB8AC3E}">
        <p14:creationId xmlns:p14="http://schemas.microsoft.com/office/powerpoint/2010/main" val="1073300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 the Driver A is loaded, it allocates memory and </a:t>
            </a:r>
            <a:r>
              <a:rPr lang="en-US" sz="1200" kern="1200" dirty="0" err="1" smtClean="0">
                <a:solidFill>
                  <a:schemeClr val="tx1"/>
                </a:solidFill>
                <a:effectLst/>
                <a:latin typeface="+mn-lt"/>
                <a:ea typeface="+mn-ea"/>
                <a:cs typeface="+mn-cs"/>
              </a:rPr>
              <a:t>áccesses</a:t>
            </a:r>
            <a:r>
              <a:rPr lang="en-US" sz="1200" kern="1200" dirty="0" smtClean="0">
                <a:solidFill>
                  <a:schemeClr val="tx1"/>
                </a:solidFill>
                <a:effectLst/>
                <a:latin typeface="+mn-lt"/>
                <a:ea typeface="+mn-ea"/>
                <a:cs typeface="+mn-cs"/>
              </a:rPr>
              <a:t> this newly allocated data. </a:t>
            </a:r>
          </a:p>
          <a:p>
            <a:r>
              <a:rPr lang="en-US" sz="1200" kern="1200" dirty="0" smtClean="0">
                <a:solidFill>
                  <a:schemeClr val="tx1"/>
                </a:solidFill>
                <a:effectLst/>
                <a:latin typeface="+mn-lt"/>
                <a:ea typeface="+mn-ea"/>
                <a:cs typeface="+mn-cs"/>
              </a:rPr>
              <a:t>All in all we have three legal access attempts, which are marked by green. </a:t>
            </a:r>
          </a:p>
          <a:p>
            <a:r>
              <a:rPr lang="en-US" sz="1200" kern="1200" dirty="0" smtClean="0">
                <a:solidFill>
                  <a:schemeClr val="tx1"/>
                </a:solidFill>
                <a:effectLst/>
                <a:latin typeface="+mn-lt"/>
                <a:ea typeface="+mn-ea"/>
                <a:cs typeface="+mn-cs"/>
              </a:rPr>
              <a:t>Red lines indicate the following illegal access attempts. Driver A modifies the OS internal structures. Other Drivers read the memory of Driver A and try to overwrite its allocated data. As you remember that all drivers share at the same memory space, all these illegal access attempts are becoming uncontrolled.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21</a:t>
            </a:fld>
            <a:endParaRPr lang="en-US"/>
          </a:p>
        </p:txBody>
      </p:sp>
    </p:spTree>
    <p:extLst>
      <p:ext uri="{BB962C8B-B14F-4D97-AF65-F5344CB8AC3E}">
        <p14:creationId xmlns:p14="http://schemas.microsoft.com/office/powerpoint/2010/main" val="1738528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roll back and launch MemoryRanger to isolate Driver A from the rest of the OS kernel.</a:t>
            </a:r>
          </a:p>
          <a:p>
            <a:r>
              <a:rPr lang="en-US" sz="1200" kern="1200" dirty="0" smtClean="0">
                <a:solidFill>
                  <a:schemeClr val="tx1"/>
                </a:solidFill>
                <a:effectLst/>
                <a:latin typeface="+mn-lt"/>
                <a:ea typeface="+mn-ea"/>
                <a:cs typeface="+mn-cs"/>
              </a:rPr>
              <a:t>First of all, my MemoryRanger allocates the default EPT structure. </a:t>
            </a:r>
          </a:p>
          <a:p>
            <a:r>
              <a:rPr lang="en-US" sz="1200" kern="1200" dirty="0" smtClean="0">
                <a:solidFill>
                  <a:schemeClr val="tx1"/>
                </a:solidFill>
                <a:effectLst/>
                <a:latin typeface="+mn-lt"/>
                <a:ea typeface="+mn-ea"/>
                <a:cs typeface="+mn-cs"/>
              </a:rPr>
              <a:t>All loaded drivers and Windows Kernel are executed inside the default EPT structure.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22</a:t>
            </a:fld>
            <a:endParaRPr lang="en-US"/>
          </a:p>
        </p:txBody>
      </p:sp>
    </p:spTree>
    <p:extLst>
      <p:ext uri="{BB962C8B-B14F-4D97-AF65-F5344CB8AC3E}">
        <p14:creationId xmlns:p14="http://schemas.microsoft.com/office/powerpoint/2010/main" val="2904500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MemoryRanger traps the loading of Driver A and allocates a new EPT structure for Driver A. </a:t>
            </a:r>
          </a:p>
          <a:p>
            <a:r>
              <a:rPr lang="en-US" sz="1200" kern="1200" dirty="0" smtClean="0">
                <a:solidFill>
                  <a:schemeClr val="tx1"/>
                </a:solidFill>
                <a:effectLst/>
                <a:latin typeface="+mn-lt"/>
                <a:ea typeface="+mn-ea"/>
                <a:cs typeface="+mn-cs"/>
              </a:rPr>
              <a:t>Memory Ranger updates all EPT structures in the following way. </a:t>
            </a:r>
          </a:p>
          <a:p>
            <a:pPr marL="45720" lvl="0" indent="-45720">
              <a:buFont typeface="Arial" panose="020B0604020202020204" pitchFamily="34" charset="0"/>
              <a:buChar char="•"/>
            </a:pPr>
            <a:r>
              <a:rPr lang="en-US" sz="1200" kern="1200" dirty="0" smtClean="0">
                <a:solidFill>
                  <a:schemeClr val="tx1"/>
                </a:solidFill>
                <a:effectLst/>
                <a:latin typeface="+mn-lt"/>
                <a:ea typeface="+mn-ea"/>
                <a:cs typeface="+mn-cs"/>
              </a:rPr>
              <a:t>Only Driver A and OS kernel are executed inside new EPT. </a:t>
            </a:r>
          </a:p>
          <a:p>
            <a:pPr marL="45720" lvl="0" indent="-45720">
              <a:buFont typeface="Arial" panose="020B0604020202020204" pitchFamily="34" charset="0"/>
              <a:buChar char="•"/>
            </a:pPr>
            <a:r>
              <a:rPr lang="en-US" sz="1200" kern="1200" dirty="0" smtClean="0">
                <a:solidFill>
                  <a:schemeClr val="tx1"/>
                </a:solidFill>
                <a:effectLst/>
                <a:latin typeface="+mn-lt"/>
                <a:ea typeface="+mn-ea"/>
                <a:cs typeface="+mn-cs"/>
              </a:rPr>
              <a:t>In the new EPT structure, memory access bits have been cleared to 0 for OS structures to restrict access from Driver A. </a:t>
            </a:r>
          </a:p>
          <a:p>
            <a:pPr marL="45720" indent="-45720">
              <a:buFont typeface="Arial" panose="020B0604020202020204" pitchFamily="34" charset="0"/>
              <a:buChar char="•"/>
            </a:pPr>
            <a:r>
              <a:rPr lang="en-US" sz="1200" kern="1200" dirty="0" smtClean="0">
                <a:solidFill>
                  <a:schemeClr val="tx1"/>
                </a:solidFill>
                <a:effectLst/>
                <a:latin typeface="+mn-lt"/>
                <a:ea typeface="+mn-ea"/>
                <a:cs typeface="+mn-cs"/>
              </a:rPr>
              <a:t>In the default EPT structure, memory access bits for the driver A have been cleared as well.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23</a:t>
            </a:fld>
            <a:endParaRPr lang="en-US"/>
          </a:p>
        </p:txBody>
      </p:sp>
    </p:spTree>
    <p:extLst>
      <p:ext uri="{BB962C8B-B14F-4D97-AF65-F5344CB8AC3E}">
        <p14:creationId xmlns:p14="http://schemas.microsoft.com/office/powerpoint/2010/main" val="3621571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After driver A allocates memory data, my Memory Ranger updates all EPT structures again. </a:t>
            </a:r>
          </a:p>
          <a:p>
            <a:r>
              <a:rPr lang="en-US" sz="1200" kern="1200" dirty="0" smtClean="0">
                <a:solidFill>
                  <a:schemeClr val="tx1"/>
                </a:solidFill>
                <a:effectLst/>
                <a:latin typeface="+mn-lt"/>
                <a:ea typeface="+mn-ea"/>
                <a:cs typeface="+mn-cs"/>
              </a:rPr>
              <a:t>As a result, </a:t>
            </a:r>
            <a:r>
              <a:rPr lang="en-US" sz="1200" u="sng" kern="1200" dirty="0" smtClean="0">
                <a:solidFill>
                  <a:schemeClr val="tx1"/>
                </a:solidFill>
                <a:effectLst/>
                <a:latin typeface="+mn-lt"/>
                <a:ea typeface="+mn-ea"/>
                <a:cs typeface="+mn-cs"/>
              </a:rPr>
              <a:t>any access</a:t>
            </a:r>
            <a:r>
              <a:rPr lang="en-US" sz="1200" kern="1200" dirty="0" smtClean="0">
                <a:solidFill>
                  <a:schemeClr val="tx1"/>
                </a:solidFill>
                <a:effectLst/>
                <a:latin typeface="+mn-lt"/>
                <a:ea typeface="+mn-ea"/>
                <a:cs typeface="+mn-cs"/>
              </a:rPr>
              <a:t> from other </a:t>
            </a:r>
            <a:r>
              <a:rPr lang="en-US" sz="1200" u="sng" kern="1200" dirty="0" smtClean="0">
                <a:solidFill>
                  <a:schemeClr val="tx1"/>
                </a:solidFill>
                <a:effectLst/>
                <a:latin typeface="+mn-lt"/>
                <a:ea typeface="+mn-ea"/>
                <a:cs typeface="+mn-cs"/>
              </a:rPr>
              <a:t>drivers</a:t>
            </a:r>
            <a:r>
              <a:rPr lang="en-US" sz="1200" kern="1200" dirty="0" smtClean="0">
                <a:solidFill>
                  <a:schemeClr val="tx1"/>
                </a:solidFill>
                <a:effectLst/>
                <a:latin typeface="+mn-lt"/>
                <a:ea typeface="+mn-ea"/>
                <a:cs typeface="+mn-cs"/>
              </a:rPr>
              <a:t> to the </a:t>
            </a:r>
            <a:r>
              <a:rPr lang="en-US" sz="1200" u="sng" kern="1200" dirty="0" smtClean="0">
                <a:solidFill>
                  <a:schemeClr val="tx1"/>
                </a:solidFill>
                <a:effectLst/>
                <a:latin typeface="+mn-lt"/>
                <a:ea typeface="+mn-ea"/>
                <a:cs typeface="+mn-cs"/>
              </a:rPr>
              <a:t>driver A</a:t>
            </a:r>
            <a:r>
              <a:rPr lang="en-US" sz="1200" kern="1200" dirty="0" smtClean="0">
                <a:solidFill>
                  <a:schemeClr val="tx1"/>
                </a:solidFill>
                <a:effectLst/>
                <a:latin typeface="+mn-lt"/>
                <a:ea typeface="+mn-ea"/>
                <a:cs typeface="+mn-cs"/>
              </a:rPr>
              <a:t> and its </a:t>
            </a:r>
            <a:r>
              <a:rPr lang="en-US" sz="1200" u="sng" kern="1200" dirty="0" smtClean="0">
                <a:solidFill>
                  <a:schemeClr val="tx1"/>
                </a:solidFill>
                <a:effectLst/>
                <a:latin typeface="+mn-lt"/>
                <a:ea typeface="+mn-ea"/>
                <a:cs typeface="+mn-cs"/>
              </a:rPr>
              <a:t>allocated memory</a:t>
            </a:r>
            <a:r>
              <a:rPr lang="en-US" sz="1200" kern="1200" dirty="0" smtClean="0">
                <a:solidFill>
                  <a:schemeClr val="tx1"/>
                </a:solidFill>
                <a:effectLst/>
                <a:latin typeface="+mn-lt"/>
                <a:ea typeface="+mn-ea"/>
                <a:cs typeface="+mn-cs"/>
              </a:rPr>
              <a:t> will be </a:t>
            </a:r>
            <a:r>
              <a:rPr lang="en-US" sz="1200" u="sng" kern="1200" dirty="0" smtClean="0">
                <a:solidFill>
                  <a:schemeClr val="tx1"/>
                </a:solidFill>
                <a:effectLst/>
                <a:latin typeface="+mn-lt"/>
                <a:ea typeface="+mn-ea"/>
                <a:cs typeface="+mn-cs"/>
              </a:rPr>
              <a:t>trapped</a:t>
            </a:r>
            <a:r>
              <a:rPr lang="en-US" sz="1200" kern="1200" dirty="0" smtClean="0">
                <a:solidFill>
                  <a:schemeClr val="tx1"/>
                </a:solidFill>
                <a:effectLst/>
                <a:latin typeface="+mn-lt"/>
                <a:ea typeface="+mn-ea"/>
                <a:cs typeface="+mn-cs"/>
              </a:rPr>
              <a:t> and </a:t>
            </a:r>
            <a:r>
              <a:rPr lang="en-US" sz="1200" u="sng" kern="1200" dirty="0" smtClean="0">
                <a:solidFill>
                  <a:schemeClr val="tx1"/>
                </a:solidFill>
                <a:effectLst/>
                <a:latin typeface="+mn-lt"/>
                <a:ea typeface="+mn-ea"/>
                <a:cs typeface="+mn-cs"/>
              </a:rPr>
              <a:t>blocked</a:t>
            </a:r>
            <a:r>
              <a:rPr lang="en-US" sz="1200" kern="1200" dirty="0" smtClean="0">
                <a:solidFill>
                  <a:schemeClr val="tx1"/>
                </a:solidFill>
                <a:effectLst/>
                <a:latin typeface="+mn-lt"/>
                <a:ea typeface="+mn-ea"/>
                <a:cs typeface="+mn-cs"/>
              </a:rPr>
              <a:t>. Also, all </a:t>
            </a:r>
            <a:r>
              <a:rPr lang="en-US" sz="1200" kern="1200" dirty="0" err="1" smtClean="0">
                <a:solidFill>
                  <a:schemeClr val="tx1"/>
                </a:solidFill>
                <a:effectLst/>
                <a:latin typeface="+mn-lt"/>
                <a:ea typeface="+mn-ea"/>
                <a:cs typeface="+mn-cs"/>
              </a:rPr>
              <a:t>áccess</a:t>
            </a:r>
            <a:r>
              <a:rPr lang="en-US" sz="1200" kern="1200" dirty="0" smtClean="0">
                <a:solidFill>
                  <a:schemeClr val="tx1"/>
                </a:solidFill>
                <a:effectLst/>
                <a:latin typeface="+mn-lt"/>
                <a:ea typeface="+mn-ea"/>
                <a:cs typeface="+mn-cs"/>
              </a:rPr>
              <a:t> to the OS structures is forbidden for the Driver A. </a:t>
            </a:r>
          </a:p>
          <a:p>
            <a:r>
              <a:rPr lang="en-US" sz="1200" kern="1200" dirty="0" smtClean="0">
                <a:solidFill>
                  <a:schemeClr val="tx1"/>
                </a:solidFill>
                <a:effectLst/>
                <a:latin typeface="+mn-lt"/>
                <a:ea typeface="+mn-ea"/>
                <a:cs typeface="+mn-cs"/>
              </a:rPr>
              <a:t>In the same way, Memory Ranger allocates a separate EPT structure for each new driver and updates all other EPT structures. This is the main idea. Let’s move on to the demonstration.</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24</a:t>
            </a:fld>
            <a:endParaRPr lang="en-US"/>
          </a:p>
        </p:txBody>
      </p:sp>
    </p:spTree>
    <p:extLst>
      <p:ext uri="{BB962C8B-B14F-4D97-AF65-F5344CB8AC3E}">
        <p14:creationId xmlns:p14="http://schemas.microsoft.com/office/powerpoint/2010/main" val="3761657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add one more treasure house to our criminal story, let it be American house full of Jackson Pollock paintings. Now we have three houses with three private art collections. The attacker is more motivated.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To protect these houses we need to build at least a fence.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25</a:t>
            </a:fld>
            <a:endParaRPr lang="en-US"/>
          </a:p>
        </p:txBody>
      </p:sp>
    </p:spTree>
    <p:extLst>
      <p:ext uri="{BB962C8B-B14F-4D97-AF65-F5344CB8AC3E}">
        <p14:creationId xmlns:p14="http://schemas.microsoft.com/office/powerpoint/2010/main" val="3841155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helps to prevent attacker’s access and isolates three houses from each other as well.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26</a:t>
            </a:fld>
            <a:endParaRPr lang="en-US"/>
          </a:p>
        </p:txBody>
      </p:sp>
    </p:spTree>
    <p:extLst>
      <p:ext uri="{BB962C8B-B14F-4D97-AF65-F5344CB8AC3E}">
        <p14:creationId xmlns:p14="http://schemas.microsoft.com/office/powerpoint/2010/main" val="85237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the kernel mode, the drivers memory will be isolated in the same way. </a:t>
            </a:r>
          </a:p>
          <a:p>
            <a:r>
              <a:rPr lang="en-US" sz="1200" kern="1200" dirty="0" smtClean="0">
                <a:solidFill>
                  <a:schemeClr val="tx1"/>
                </a:solidFill>
                <a:effectLst/>
                <a:latin typeface="+mn-lt"/>
                <a:ea typeface="+mn-ea"/>
                <a:cs typeface="+mn-cs"/>
              </a:rPr>
              <a:t>I will load three drivers. We call them Russian, British and American. </a:t>
            </a:r>
          </a:p>
          <a:p>
            <a:r>
              <a:rPr lang="en-US" sz="1200" kern="1200" dirty="0" smtClean="0">
                <a:solidFill>
                  <a:schemeClr val="tx1"/>
                </a:solidFill>
                <a:effectLst/>
                <a:latin typeface="+mn-lt"/>
                <a:ea typeface="+mn-ea"/>
                <a:cs typeface="+mn-cs"/>
              </a:rPr>
              <a:t>All these drivers store their data in the allocated memory pools. After that, I will launch a </a:t>
            </a:r>
            <a:r>
              <a:rPr lang="en-US" sz="1200" u="sng" kern="1200" dirty="0" smtClean="0">
                <a:solidFill>
                  <a:schemeClr val="tx1"/>
                </a:solidFill>
                <a:effectLst/>
                <a:latin typeface="+mn-lt"/>
                <a:ea typeface="+mn-ea"/>
                <a:cs typeface="+mn-cs"/>
              </a:rPr>
              <a:t>malware driver</a:t>
            </a:r>
            <a:r>
              <a:rPr lang="en-US" sz="1200" kern="1200" dirty="0" smtClean="0">
                <a:solidFill>
                  <a:schemeClr val="tx1"/>
                </a:solidFill>
                <a:effectLst/>
                <a:latin typeface="+mn-lt"/>
                <a:ea typeface="+mn-ea"/>
                <a:cs typeface="+mn-cs"/>
              </a:rPr>
              <a:t> in order to steal and modify </a:t>
            </a:r>
            <a:r>
              <a:rPr lang="en-US" sz="1200" u="sng" kern="1200" dirty="0" smtClean="0">
                <a:solidFill>
                  <a:schemeClr val="tx1"/>
                </a:solidFill>
                <a:effectLst/>
                <a:latin typeface="+mn-lt"/>
                <a:ea typeface="+mn-ea"/>
                <a:cs typeface="+mn-cs"/>
              </a:rPr>
              <a:t>these</a:t>
            </a:r>
            <a:r>
              <a:rPr lang="en-US" sz="1200" kern="1200" dirty="0" smtClean="0">
                <a:solidFill>
                  <a:schemeClr val="tx1"/>
                </a:solidFill>
                <a:effectLst/>
                <a:latin typeface="+mn-lt"/>
                <a:ea typeface="+mn-ea"/>
                <a:cs typeface="+mn-cs"/>
              </a:rPr>
              <a:t> data buffers as well as dumping the drivers’ code. Finally, a malware driver will try to </a:t>
            </a:r>
            <a:r>
              <a:rPr lang="en-US" sz="1200" kern="1200" dirty="0" err="1" smtClean="0">
                <a:solidFill>
                  <a:schemeClr val="tx1"/>
                </a:solidFill>
                <a:effectLst/>
                <a:latin typeface="+mn-lt"/>
                <a:ea typeface="+mn-ea"/>
                <a:cs typeface="+mn-cs"/>
              </a:rPr>
              <a:t>èscalàte</a:t>
            </a:r>
            <a:r>
              <a:rPr lang="en-US" sz="1200" kern="1200" dirty="0" smtClean="0">
                <a:solidFill>
                  <a:schemeClr val="tx1"/>
                </a:solidFill>
                <a:effectLst/>
                <a:latin typeface="+mn-lt"/>
                <a:ea typeface="+mn-ea"/>
                <a:cs typeface="+mn-cs"/>
              </a:rPr>
              <a:t> process privileges. </a:t>
            </a:r>
          </a:p>
          <a:p>
            <a:r>
              <a:rPr lang="en-US" sz="1200" kern="1200" dirty="0" smtClean="0">
                <a:solidFill>
                  <a:schemeClr val="tx1"/>
                </a:solidFill>
                <a:effectLst/>
                <a:latin typeface="+mn-lt"/>
                <a:ea typeface="+mn-ea"/>
                <a:cs typeface="+mn-cs"/>
              </a:rPr>
              <a:t>Let’s have a look what will happen if I launch MemoryRanger </a:t>
            </a:r>
            <a:r>
              <a:rPr lang="en-US" sz="1200" kern="1200" dirty="0" err="1" smtClean="0">
                <a:solidFill>
                  <a:schemeClr val="tx1"/>
                </a:solidFill>
                <a:effectLst/>
                <a:latin typeface="+mn-lt"/>
                <a:ea typeface="+mn-ea"/>
                <a:cs typeface="+mn-cs"/>
              </a:rPr>
              <a:t>befo</a:t>
            </a:r>
            <a:r>
              <a:rPr lang="en-US" sz="1200" kern="1200" dirty="0" smtClean="0">
                <a:solidFill>
                  <a:schemeClr val="tx1"/>
                </a:solidFill>
                <a:effectLst/>
                <a:latin typeface="+mn-lt"/>
                <a:ea typeface="+mn-ea"/>
                <a:cs typeface="+mn-cs"/>
              </a:rPr>
              <a:t>-o-re.</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27</a:t>
            </a:fld>
            <a:endParaRPr lang="en-US"/>
          </a:p>
        </p:txBody>
      </p:sp>
    </p:spTree>
    <p:extLst>
      <p:ext uri="{BB962C8B-B14F-4D97-AF65-F5344CB8AC3E}">
        <p14:creationId xmlns:p14="http://schemas.microsoft.com/office/powerpoint/2010/main" val="1931784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First of all, I am launching Memory Ranger console application. It loads the driver and activates the hypervisor. </a:t>
            </a:r>
          </a:p>
          <a:p>
            <a:r>
              <a:rPr lang="en-US" sz="1200" kern="1200" dirty="0" smtClean="0">
                <a:solidFill>
                  <a:schemeClr val="tx1"/>
                </a:solidFill>
                <a:effectLst/>
                <a:latin typeface="+mn-lt"/>
                <a:ea typeface="+mn-ea"/>
                <a:cs typeface="+mn-cs"/>
              </a:rPr>
              <a:t>Then, I am launching three drivers: Russian, British, and American.</a:t>
            </a:r>
          </a:p>
          <a:p>
            <a:r>
              <a:rPr lang="en-US" sz="1200" kern="1200" dirty="0" smtClean="0">
                <a:solidFill>
                  <a:schemeClr val="tx1"/>
                </a:solidFill>
                <a:effectLst/>
                <a:latin typeface="+mn-lt"/>
                <a:ea typeface="+mn-ea"/>
                <a:cs typeface="+mn-cs"/>
              </a:rPr>
              <a:t>Finally, the hacker-attacker is launching its driver. </a:t>
            </a:r>
          </a:p>
          <a:p>
            <a:r>
              <a:rPr lang="en-US" sz="1200" kern="1200" dirty="0" smtClean="0">
                <a:solidFill>
                  <a:schemeClr val="tx1"/>
                </a:solidFill>
                <a:effectLst/>
                <a:latin typeface="+mn-lt"/>
                <a:ea typeface="+mn-ea"/>
                <a:cs typeface="+mn-cs"/>
              </a:rPr>
              <a:t>The attacker wants to dump the Russian driver first. He copies its address and we can see, that the attacker can read zero value. What about the next byte? He has a zero value as well. </a:t>
            </a:r>
          </a:p>
          <a:p>
            <a:r>
              <a:rPr lang="en-US" sz="1200" kern="1200" dirty="0" smtClean="0">
                <a:solidFill>
                  <a:schemeClr val="tx1"/>
                </a:solidFill>
                <a:effectLst/>
                <a:latin typeface="+mn-lt"/>
                <a:ea typeface="+mn-ea"/>
                <a:cs typeface="+mn-cs"/>
              </a:rPr>
              <a:t>So the attacker fails to dump this driver. </a:t>
            </a:r>
          </a:p>
          <a:p>
            <a:r>
              <a:rPr lang="en-US" sz="1200" kern="1200" dirty="0" smtClean="0">
                <a:solidFill>
                  <a:schemeClr val="tx1"/>
                </a:solidFill>
                <a:effectLst/>
                <a:latin typeface="+mn-lt"/>
                <a:ea typeface="+mn-ea"/>
                <a:cs typeface="+mn-cs"/>
              </a:rPr>
              <a:t>Now let’s read the drivers’ content using the driver itself. Now we have M and Z value. </a:t>
            </a:r>
          </a:p>
          <a:p>
            <a:r>
              <a:rPr lang="en-US" sz="1200" kern="1200" dirty="0" smtClean="0">
                <a:solidFill>
                  <a:schemeClr val="tx1"/>
                </a:solidFill>
                <a:effectLst/>
                <a:latin typeface="+mn-lt"/>
                <a:ea typeface="+mn-ea"/>
                <a:cs typeface="+mn-cs"/>
              </a:rPr>
              <a:t>We can see that Memory Ranger can protect the content of the Russian driver. </a:t>
            </a:r>
          </a:p>
          <a:p>
            <a:r>
              <a:rPr lang="en-US" sz="1200" kern="1200" dirty="0" smtClean="0">
                <a:solidFill>
                  <a:schemeClr val="tx1"/>
                </a:solidFill>
                <a:effectLst/>
                <a:latin typeface="+mn-lt"/>
                <a:ea typeface="+mn-ea"/>
                <a:cs typeface="+mn-cs"/>
              </a:rPr>
              <a:t>    Now the attacker is entering the British house. He is going to dump British driver. </a:t>
            </a:r>
          </a:p>
          <a:p>
            <a:r>
              <a:rPr lang="en-US" sz="1200" kern="1200" dirty="0" smtClean="0">
                <a:solidFill>
                  <a:schemeClr val="tx1"/>
                </a:solidFill>
                <a:effectLst/>
                <a:latin typeface="+mn-lt"/>
                <a:ea typeface="+mn-ea"/>
                <a:cs typeface="+mn-cs"/>
              </a:rPr>
              <a:t>He is copying its address and trying to read its content. So he gets a zero value again. </a:t>
            </a:r>
          </a:p>
          <a:p>
            <a:r>
              <a:rPr lang="en-US" sz="1200" kern="1200" dirty="0" smtClean="0">
                <a:solidFill>
                  <a:schemeClr val="tx1"/>
                </a:solidFill>
                <a:effectLst/>
                <a:latin typeface="+mn-lt"/>
                <a:ea typeface="+mn-ea"/>
                <a:cs typeface="+mn-cs"/>
              </a:rPr>
              <a:t>MemoryRanger is foisting the fake null data to the attacker instead of the real one. </a:t>
            </a:r>
          </a:p>
          <a:p>
            <a:r>
              <a:rPr lang="en-US" sz="1200" kern="1200" dirty="0" smtClean="0">
                <a:solidFill>
                  <a:schemeClr val="tx1"/>
                </a:solidFill>
                <a:effectLst/>
                <a:latin typeface="+mn-lt"/>
                <a:ea typeface="+mn-ea"/>
                <a:cs typeface="+mn-cs"/>
              </a:rPr>
              <a:t>Let’s try to access the British driver using the British driver itself. Now we are reading MZ bytes. </a:t>
            </a:r>
          </a:p>
          <a:p>
            <a:r>
              <a:rPr lang="en-US" sz="1200" kern="1200" dirty="0" smtClean="0">
                <a:solidFill>
                  <a:schemeClr val="tx1"/>
                </a:solidFill>
                <a:effectLst/>
                <a:latin typeface="+mn-lt"/>
                <a:ea typeface="+mn-ea"/>
                <a:cs typeface="+mn-cs"/>
              </a:rPr>
              <a:t>It means that MemoryRanger can </a:t>
            </a:r>
            <a:r>
              <a:rPr lang="en-US" sz="1200" u="sng" kern="1200" dirty="0" smtClean="0">
                <a:solidFill>
                  <a:schemeClr val="tx1"/>
                </a:solidFill>
                <a:effectLst/>
                <a:latin typeface="+mn-lt"/>
                <a:ea typeface="+mn-ea"/>
                <a:cs typeface="+mn-cs"/>
              </a:rPr>
              <a:t>prevent unauthorized</a:t>
            </a:r>
            <a:r>
              <a:rPr lang="en-US" sz="1200" kern="1200" dirty="0" smtClean="0">
                <a:solidFill>
                  <a:schemeClr val="tx1"/>
                </a:solidFill>
                <a:effectLst/>
                <a:latin typeface="+mn-lt"/>
                <a:ea typeface="+mn-ea"/>
                <a:cs typeface="+mn-cs"/>
              </a:rPr>
              <a:t> access attempts and </a:t>
            </a:r>
            <a:r>
              <a:rPr lang="en-US" sz="1200" u="sng" kern="1200" dirty="0" smtClean="0">
                <a:solidFill>
                  <a:schemeClr val="tx1"/>
                </a:solidFill>
                <a:effectLst/>
                <a:latin typeface="+mn-lt"/>
                <a:ea typeface="+mn-ea"/>
                <a:cs typeface="+mn-cs"/>
              </a:rPr>
              <a:t>grants</a:t>
            </a:r>
            <a:r>
              <a:rPr lang="en-US" sz="1200" kern="1200" dirty="0" smtClean="0">
                <a:solidFill>
                  <a:schemeClr val="tx1"/>
                </a:solidFill>
                <a:effectLst/>
                <a:latin typeface="+mn-lt"/>
                <a:ea typeface="+mn-ea"/>
                <a:cs typeface="+mn-cs"/>
              </a:rPr>
              <a:t> the </a:t>
            </a:r>
            <a:r>
              <a:rPr lang="en-US" sz="1200" u="sng" kern="1200" dirty="0" smtClean="0">
                <a:solidFill>
                  <a:schemeClr val="tx1"/>
                </a:solidFill>
                <a:effectLst/>
                <a:latin typeface="+mn-lt"/>
                <a:ea typeface="+mn-ea"/>
                <a:cs typeface="+mn-cs"/>
              </a:rPr>
              <a:t>legal</a:t>
            </a:r>
            <a:r>
              <a:rPr lang="en-US" sz="1200" kern="1200" dirty="0" smtClean="0">
                <a:solidFill>
                  <a:schemeClr val="tx1"/>
                </a:solidFill>
                <a:effectLst/>
                <a:latin typeface="+mn-lt"/>
                <a:ea typeface="+mn-ea"/>
                <a:cs typeface="+mn-cs"/>
              </a:rPr>
              <a:t> access. </a:t>
            </a:r>
          </a:p>
          <a:p>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And now let’s check if the </a:t>
            </a:r>
            <a:r>
              <a:rPr lang="en-US" sz="1200" u="sng" kern="1200" dirty="0" smtClean="0">
                <a:solidFill>
                  <a:schemeClr val="tx1"/>
                </a:solidFill>
                <a:effectLst/>
                <a:latin typeface="+mn-lt"/>
                <a:ea typeface="+mn-ea"/>
                <a:cs typeface="+mn-cs"/>
              </a:rPr>
              <a:t>American driver</a:t>
            </a:r>
            <a:r>
              <a:rPr lang="en-US" sz="1200" kern="1200" dirty="0" smtClean="0">
                <a:solidFill>
                  <a:schemeClr val="tx1"/>
                </a:solidFill>
                <a:effectLst/>
                <a:latin typeface="+mn-lt"/>
                <a:ea typeface="+mn-ea"/>
                <a:cs typeface="+mn-cs"/>
              </a:rPr>
              <a:t> can read the content of the </a:t>
            </a:r>
            <a:r>
              <a:rPr lang="en-US" sz="1200" u="sng" kern="1200" dirty="0" smtClean="0">
                <a:solidFill>
                  <a:schemeClr val="tx1"/>
                </a:solidFill>
                <a:effectLst/>
                <a:latin typeface="+mn-lt"/>
                <a:ea typeface="+mn-ea"/>
                <a:cs typeface="+mn-cs"/>
              </a:rPr>
              <a:t>British driver</a:t>
            </a:r>
            <a:r>
              <a:rPr lang="en-US" sz="1200" kern="1200" dirty="0" smtClean="0">
                <a:solidFill>
                  <a:schemeClr val="tx1"/>
                </a:solidFill>
                <a:effectLst/>
                <a:latin typeface="+mn-lt"/>
                <a:ea typeface="+mn-ea"/>
                <a:cs typeface="+mn-cs"/>
              </a:rPr>
              <a:t>. We have zero value again. &lt;MSC&gt;Memory Ranger isolates drivers from each other&lt;/MSC&gt;. </a:t>
            </a:r>
          </a:p>
          <a:p>
            <a:r>
              <a:rPr lang="en-US" sz="1200" kern="1200" dirty="0" smtClean="0">
                <a:solidFill>
                  <a:schemeClr val="tx1"/>
                </a:solidFill>
                <a:effectLst/>
                <a:latin typeface="+mn-lt"/>
                <a:ea typeface="+mn-ea"/>
                <a:cs typeface="+mn-cs"/>
              </a:rPr>
              <a:t>    Let’s move on to the private </a:t>
            </a:r>
            <a:r>
              <a:rPr lang="en-US" sz="1200" u="sng" kern="1200" dirty="0" smtClean="0">
                <a:solidFill>
                  <a:schemeClr val="tx1"/>
                </a:solidFill>
                <a:effectLst/>
                <a:latin typeface="+mn-lt"/>
                <a:ea typeface="+mn-ea"/>
                <a:cs typeface="+mn-cs"/>
              </a:rPr>
              <a:t>data</a:t>
            </a:r>
            <a:r>
              <a:rPr lang="en-US" sz="1200" kern="1200" dirty="0" smtClean="0">
                <a:solidFill>
                  <a:schemeClr val="tx1"/>
                </a:solidFill>
                <a:effectLst/>
                <a:latin typeface="+mn-lt"/>
                <a:ea typeface="+mn-ea"/>
                <a:cs typeface="+mn-cs"/>
              </a:rPr>
              <a:t>, which can be stored in the allocated memory. </a:t>
            </a:r>
          </a:p>
          <a:p>
            <a:r>
              <a:rPr lang="en-US" sz="1200" kern="1200" dirty="0" smtClean="0">
                <a:solidFill>
                  <a:schemeClr val="tx1"/>
                </a:solidFill>
                <a:effectLst/>
                <a:latin typeface="+mn-lt"/>
                <a:ea typeface="+mn-ea"/>
                <a:cs typeface="+mn-cs"/>
              </a:rPr>
              <a:t>For the Russian driver I am allocating “</a:t>
            </a:r>
            <a:r>
              <a:rPr lang="en-US" sz="1200" kern="1200" dirty="0" err="1" smtClean="0">
                <a:solidFill>
                  <a:schemeClr val="tx1"/>
                </a:solidFill>
                <a:effectLst/>
                <a:latin typeface="+mn-lt"/>
                <a:ea typeface="+mn-ea"/>
                <a:cs typeface="+mn-cs"/>
              </a:rPr>
              <a:t>Wassily</a:t>
            </a:r>
            <a:r>
              <a:rPr lang="en-US" sz="1200" kern="1200" dirty="0" smtClean="0">
                <a:solidFill>
                  <a:schemeClr val="tx1"/>
                </a:solidFill>
                <a:effectLst/>
                <a:latin typeface="+mn-lt"/>
                <a:ea typeface="+mn-ea"/>
                <a:cs typeface="+mn-cs"/>
              </a:rPr>
              <a:t> Kandinsky”. </a:t>
            </a:r>
          </a:p>
          <a:p>
            <a:r>
              <a:rPr lang="en-US" sz="1200" kern="1200" dirty="0" smtClean="0">
                <a:solidFill>
                  <a:schemeClr val="tx1"/>
                </a:solidFill>
                <a:effectLst/>
                <a:latin typeface="+mn-lt"/>
                <a:ea typeface="+mn-ea"/>
                <a:cs typeface="+mn-cs"/>
              </a:rPr>
              <a:t>Now, let’s check the allocation. </a:t>
            </a:r>
            <a:r>
              <a:rPr lang="en-US" sz="1200" kern="1200" dirty="0" err="1" smtClean="0">
                <a:solidFill>
                  <a:schemeClr val="tx1"/>
                </a:solidFill>
                <a:effectLst/>
                <a:latin typeface="+mn-lt"/>
                <a:ea typeface="+mn-ea"/>
                <a:cs typeface="+mn-cs"/>
              </a:rPr>
              <a:t>Wassily</a:t>
            </a:r>
            <a:r>
              <a:rPr lang="en-US" sz="1200" kern="1200" dirty="0" smtClean="0">
                <a:solidFill>
                  <a:schemeClr val="tx1"/>
                </a:solidFill>
                <a:effectLst/>
                <a:latin typeface="+mn-lt"/>
                <a:ea typeface="+mn-ea"/>
                <a:cs typeface="+mn-cs"/>
              </a:rPr>
              <a:t> Kandinsky.</a:t>
            </a:r>
          </a:p>
          <a:p>
            <a:r>
              <a:rPr lang="en-US" sz="1200" kern="1200" dirty="0" smtClean="0">
                <a:solidFill>
                  <a:schemeClr val="tx1"/>
                </a:solidFill>
                <a:effectLst/>
                <a:latin typeface="+mn-lt"/>
                <a:ea typeface="+mn-ea"/>
                <a:cs typeface="+mn-cs"/>
              </a:rPr>
              <a:t>For the British driver I am allocating “Banksy”. </a:t>
            </a:r>
          </a:p>
          <a:p>
            <a:r>
              <a:rPr lang="en-US" sz="1200" kern="1200" dirty="0" smtClean="0">
                <a:solidFill>
                  <a:schemeClr val="tx1"/>
                </a:solidFill>
                <a:effectLst/>
                <a:latin typeface="+mn-lt"/>
                <a:ea typeface="+mn-ea"/>
                <a:cs typeface="+mn-cs"/>
              </a:rPr>
              <a:t>Now, let’s check the allocation. Banksy.</a:t>
            </a:r>
          </a:p>
          <a:p>
            <a:r>
              <a:rPr lang="en-US" sz="1200" kern="1200" dirty="0" smtClean="0">
                <a:solidFill>
                  <a:schemeClr val="tx1"/>
                </a:solidFill>
                <a:effectLst/>
                <a:latin typeface="+mn-lt"/>
                <a:ea typeface="+mn-ea"/>
                <a:cs typeface="+mn-cs"/>
              </a:rPr>
              <a:t>And finally for the American driver I am allocating the data and setting “Jackson Pollock”. </a:t>
            </a:r>
          </a:p>
          <a:p>
            <a:r>
              <a:rPr lang="en-US" sz="1200" kern="1200" dirty="0" smtClean="0">
                <a:solidFill>
                  <a:schemeClr val="tx1"/>
                </a:solidFill>
                <a:effectLst/>
                <a:latin typeface="+mn-lt"/>
                <a:ea typeface="+mn-ea"/>
                <a:cs typeface="+mn-cs"/>
              </a:rPr>
              <a:t>Now, let’s check this allocation. Jackson Pollock.</a:t>
            </a:r>
          </a:p>
          <a:p>
            <a:r>
              <a:rPr lang="en-US" sz="1200" kern="1200" dirty="0" smtClean="0">
                <a:solidFill>
                  <a:schemeClr val="tx1"/>
                </a:solidFill>
                <a:effectLst/>
                <a:latin typeface="+mn-lt"/>
                <a:ea typeface="+mn-ea"/>
                <a:cs typeface="+mn-cs"/>
              </a:rPr>
              <a:t>    Now the attacker wants to steal all these </a:t>
            </a:r>
            <a:r>
              <a:rPr lang="en-US" sz="1200" u="sng" kern="1200" dirty="0" smtClean="0">
                <a:solidFill>
                  <a:schemeClr val="tx1"/>
                </a:solidFill>
                <a:effectLst/>
                <a:latin typeface="+mn-lt"/>
                <a:ea typeface="+mn-ea"/>
                <a:cs typeface="+mn-cs"/>
              </a:rPr>
              <a:t>treasures</a:t>
            </a:r>
            <a:r>
              <a:rPr lang="en-US" sz="1200" kern="1200" dirty="0" smtClean="0">
                <a:solidFill>
                  <a:schemeClr val="tx1"/>
                </a:solidFill>
                <a:effectLst/>
                <a:latin typeface="+mn-lt"/>
                <a:ea typeface="+mn-ea"/>
                <a:cs typeface="+mn-cs"/>
              </a:rPr>
              <a:t>. Let’s see if he does manage that. </a:t>
            </a:r>
          </a:p>
          <a:p>
            <a:r>
              <a:rPr lang="en-US" sz="1200" kern="1200" dirty="0" smtClean="0">
                <a:solidFill>
                  <a:schemeClr val="tx1"/>
                </a:solidFill>
                <a:effectLst/>
                <a:latin typeface="+mn-lt"/>
                <a:ea typeface="+mn-ea"/>
                <a:cs typeface="+mn-cs"/>
              </a:rPr>
              <a:t>He is starting with Russian house and Kandinsky art. He </a:t>
            </a:r>
            <a:r>
              <a:rPr lang="en-US" sz="1200" u="sng" kern="1200" dirty="0" smtClean="0">
                <a:solidFill>
                  <a:schemeClr val="tx1"/>
                </a:solidFill>
                <a:effectLst/>
                <a:latin typeface="+mn-lt"/>
                <a:ea typeface="+mn-ea"/>
                <a:cs typeface="+mn-cs"/>
              </a:rPr>
              <a:t>copies</a:t>
            </a:r>
            <a:r>
              <a:rPr lang="en-US" sz="1200" kern="1200" dirty="0" smtClean="0">
                <a:solidFill>
                  <a:schemeClr val="tx1"/>
                </a:solidFill>
                <a:effectLst/>
                <a:latin typeface="+mn-lt"/>
                <a:ea typeface="+mn-ea"/>
                <a:cs typeface="+mn-cs"/>
              </a:rPr>
              <a:t> its address and </a:t>
            </a:r>
            <a:r>
              <a:rPr lang="en-US" sz="1200" u="sng" kern="1200" dirty="0" smtClean="0">
                <a:solidFill>
                  <a:schemeClr val="tx1"/>
                </a:solidFill>
                <a:effectLst/>
                <a:latin typeface="+mn-lt"/>
                <a:ea typeface="+mn-ea"/>
                <a:cs typeface="+mn-cs"/>
              </a:rPr>
              <a:t>tries</a:t>
            </a:r>
            <a:r>
              <a:rPr lang="en-US" sz="1200" kern="1200" dirty="0" smtClean="0">
                <a:solidFill>
                  <a:schemeClr val="tx1"/>
                </a:solidFill>
                <a:effectLst/>
                <a:latin typeface="+mn-lt"/>
                <a:ea typeface="+mn-ea"/>
                <a:cs typeface="+mn-cs"/>
              </a:rPr>
              <a:t> to read.</a:t>
            </a:r>
          </a:p>
          <a:p>
            <a:r>
              <a:rPr lang="en-US" sz="1200" kern="1200" dirty="0" smtClean="0">
                <a:solidFill>
                  <a:schemeClr val="tx1"/>
                </a:solidFill>
                <a:effectLst/>
                <a:latin typeface="+mn-lt"/>
                <a:ea typeface="+mn-ea"/>
                <a:cs typeface="+mn-cs"/>
              </a:rPr>
              <a:t>The attacker can read only a null string. He is trying to overwrite this data. </a:t>
            </a:r>
          </a:p>
          <a:p>
            <a:r>
              <a:rPr lang="en-US" sz="1200" kern="1200" dirty="0" smtClean="0">
                <a:solidFill>
                  <a:schemeClr val="tx1"/>
                </a:solidFill>
                <a:effectLst/>
                <a:latin typeface="+mn-lt"/>
                <a:ea typeface="+mn-ea"/>
                <a:cs typeface="+mn-cs"/>
              </a:rPr>
              <a:t>It’s time to check if the Kandinsky has been modified. We go back to the Russian driver and check the allocation. Memory Ranger is protecting this data. Hackers failed to steal and modify Kandinsky.</a:t>
            </a:r>
          </a:p>
          <a:p>
            <a:r>
              <a:rPr lang="en-US" sz="1200" kern="1200" dirty="0" smtClean="0">
                <a:solidFill>
                  <a:schemeClr val="tx1"/>
                </a:solidFill>
                <a:effectLst/>
                <a:latin typeface="+mn-lt"/>
                <a:ea typeface="+mn-ea"/>
                <a:cs typeface="+mn-cs"/>
              </a:rPr>
              <a:t>         Now the attacker is entering the British house to steal Banksy. He is coping its address. And we can see that the attacker have read nothing again. He is trying to overwrite this data. </a:t>
            </a:r>
          </a:p>
          <a:p>
            <a:r>
              <a:rPr lang="en-US" sz="1200" kern="1200" dirty="0" smtClean="0">
                <a:solidFill>
                  <a:schemeClr val="tx1"/>
                </a:solidFill>
                <a:effectLst/>
                <a:latin typeface="+mn-lt"/>
                <a:ea typeface="+mn-ea"/>
                <a:cs typeface="+mn-cs"/>
              </a:rPr>
              <a:t>Now, we go back to the British app and check Banksy collection. </a:t>
            </a:r>
          </a:p>
          <a:p>
            <a:r>
              <a:rPr lang="en-US" sz="1200" kern="1200" dirty="0" smtClean="0">
                <a:solidFill>
                  <a:schemeClr val="tx1"/>
                </a:solidFill>
                <a:effectLst/>
                <a:latin typeface="+mn-lt"/>
                <a:ea typeface="+mn-ea"/>
                <a:cs typeface="+mn-cs"/>
              </a:rPr>
              <a:t>We can see that the MemoryRanger is protecting Banksy as well. </a:t>
            </a:r>
          </a:p>
          <a:p>
            <a:r>
              <a:rPr lang="en-US" sz="1200" kern="1200" dirty="0" smtClean="0">
                <a:solidFill>
                  <a:schemeClr val="tx1"/>
                </a:solidFill>
                <a:effectLst/>
                <a:latin typeface="+mn-lt"/>
                <a:ea typeface="+mn-ea"/>
                <a:cs typeface="+mn-cs"/>
              </a:rPr>
              <a:t>    And now let’s check if the American driver can access Banksy’s data. As you can see the American driver can read nothing. It is trying to overwrite the data. No results. Memory Ranger is </a:t>
            </a:r>
            <a:r>
              <a:rPr lang="en-US" sz="1200" kern="1200" dirty="0" err="1" smtClean="0">
                <a:solidFill>
                  <a:schemeClr val="tx1"/>
                </a:solidFill>
                <a:effectLst/>
                <a:latin typeface="+mn-lt"/>
                <a:ea typeface="+mn-ea"/>
                <a:cs typeface="+mn-cs"/>
              </a:rPr>
              <a:t>ísoláting</a:t>
            </a:r>
            <a:r>
              <a:rPr lang="en-US" sz="1200" kern="1200" dirty="0" smtClean="0">
                <a:solidFill>
                  <a:schemeClr val="tx1"/>
                </a:solidFill>
                <a:effectLst/>
                <a:latin typeface="+mn-lt"/>
                <a:ea typeface="+mn-ea"/>
                <a:cs typeface="+mn-cs"/>
              </a:rPr>
              <a:t> drivers allocation from each other as well.</a:t>
            </a:r>
          </a:p>
          <a:p>
            <a:r>
              <a:rPr lang="en-US" sz="1200" kern="1200" dirty="0" smtClean="0">
                <a:solidFill>
                  <a:schemeClr val="tx1"/>
                </a:solidFill>
                <a:effectLst/>
                <a:latin typeface="+mn-lt"/>
                <a:ea typeface="+mn-ea"/>
                <a:cs typeface="+mn-cs"/>
              </a:rPr>
              <a:t>     We can change the data only by the driver, which allocates </a:t>
            </a:r>
            <a:r>
              <a:rPr lang="en-US" sz="1200" u="sng" kern="1200" dirty="0" err="1" smtClean="0">
                <a:solidFill>
                  <a:schemeClr val="tx1"/>
                </a:solidFill>
                <a:effectLst/>
                <a:latin typeface="+mn-lt"/>
                <a:ea typeface="+mn-ea"/>
                <a:cs typeface="+mn-cs"/>
              </a:rPr>
              <a:t>thís</a:t>
            </a:r>
            <a:r>
              <a:rPr lang="en-US" sz="1200" kern="1200" dirty="0" smtClean="0">
                <a:solidFill>
                  <a:schemeClr val="tx1"/>
                </a:solidFill>
                <a:effectLst/>
                <a:latin typeface="+mn-lt"/>
                <a:ea typeface="+mn-ea"/>
                <a:cs typeface="+mn-cs"/>
              </a:rPr>
              <a:t> </a:t>
            </a:r>
            <a:r>
              <a:rPr lang="en-US" sz="1200" u="sng" kern="1200" dirty="0" err="1" smtClean="0">
                <a:solidFill>
                  <a:schemeClr val="tx1"/>
                </a:solidFill>
                <a:effectLst/>
                <a:latin typeface="+mn-lt"/>
                <a:ea typeface="+mn-ea"/>
                <a:cs typeface="+mn-cs"/>
              </a:rPr>
              <a:t>véry</a:t>
            </a:r>
            <a:r>
              <a:rPr lang="en-US" sz="1200" kern="1200" dirty="0" smtClean="0">
                <a:solidFill>
                  <a:schemeClr val="tx1"/>
                </a:solidFill>
                <a:effectLst/>
                <a:latin typeface="+mn-lt"/>
                <a:ea typeface="+mn-ea"/>
                <a:cs typeface="+mn-cs"/>
              </a:rPr>
              <a:t> </a:t>
            </a:r>
            <a:r>
              <a:rPr lang="en-US" sz="1200" u="sng" kern="1200" dirty="0" err="1" smtClean="0">
                <a:solidFill>
                  <a:schemeClr val="tx1"/>
                </a:solidFill>
                <a:effectLst/>
                <a:latin typeface="+mn-lt"/>
                <a:ea typeface="+mn-ea"/>
                <a:cs typeface="+mn-cs"/>
              </a:rPr>
              <a:t>dáta</a:t>
            </a:r>
            <a:r>
              <a:rPr lang="en-US" sz="1200" kern="1200" dirty="0" smtClean="0">
                <a:solidFill>
                  <a:schemeClr val="tx1"/>
                </a:solidFill>
                <a:effectLst/>
                <a:latin typeface="+mn-lt"/>
                <a:ea typeface="+mn-ea"/>
                <a:cs typeface="+mn-cs"/>
              </a:rPr>
              <a:t>. Let’s check it. </a:t>
            </a:r>
          </a:p>
          <a:p>
            <a:r>
              <a:rPr lang="en-US" sz="1200" kern="1200" dirty="0" smtClean="0">
                <a:solidFill>
                  <a:schemeClr val="tx1"/>
                </a:solidFill>
                <a:effectLst/>
                <a:latin typeface="+mn-lt"/>
                <a:ea typeface="+mn-ea"/>
                <a:cs typeface="+mn-cs"/>
              </a:rPr>
              <a:t>Let’s replace “</a:t>
            </a:r>
            <a:r>
              <a:rPr lang="en-US" sz="1200" kern="1200" dirty="0" err="1" smtClean="0">
                <a:solidFill>
                  <a:schemeClr val="tx1"/>
                </a:solidFill>
                <a:effectLst/>
                <a:latin typeface="+mn-lt"/>
                <a:ea typeface="+mn-ea"/>
                <a:cs typeface="+mn-cs"/>
              </a:rPr>
              <a:t>Wassily</a:t>
            </a:r>
            <a:r>
              <a:rPr lang="en-US" sz="1200" kern="1200" dirty="0" smtClean="0">
                <a:solidFill>
                  <a:schemeClr val="tx1"/>
                </a:solidFill>
                <a:effectLst/>
                <a:latin typeface="+mn-lt"/>
                <a:ea typeface="+mn-ea"/>
                <a:cs typeface="+mn-cs"/>
              </a:rPr>
              <a:t> Kandinsky” with “Ivan </a:t>
            </a:r>
            <a:r>
              <a:rPr lang="en-US" sz="1200" kern="1200" dirty="0" err="1" smtClean="0">
                <a:solidFill>
                  <a:schemeClr val="tx1"/>
                </a:solidFill>
                <a:effectLst/>
                <a:latin typeface="+mn-lt"/>
                <a:ea typeface="+mn-ea"/>
                <a:cs typeface="+mn-cs"/>
              </a:rPr>
              <a:t>Aivazovsky</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allocated buffer has been updated in a legal way. </a:t>
            </a:r>
          </a:p>
          <a:p>
            <a:r>
              <a:rPr lang="en-US" sz="1200" kern="1200" dirty="0" smtClean="0">
                <a:solidFill>
                  <a:schemeClr val="tx1"/>
                </a:solidFill>
                <a:effectLst/>
                <a:latin typeface="+mn-lt"/>
                <a:ea typeface="+mn-ea"/>
                <a:cs typeface="+mn-cs"/>
              </a:rPr>
              <a:t>MemoryRanger is protecting even allocated data. </a:t>
            </a:r>
          </a:p>
          <a:p>
            <a:r>
              <a:rPr lang="en-US" sz="1200" kern="1200" dirty="0" smtClean="0">
                <a:solidFill>
                  <a:schemeClr val="tx1"/>
                </a:solidFill>
                <a:effectLst/>
                <a:latin typeface="+mn-lt"/>
                <a:ea typeface="+mn-ea"/>
                <a:cs typeface="+mn-cs"/>
              </a:rPr>
              <a:t>      Let’s start CMD to test privilege escalation attack.</a:t>
            </a:r>
          </a:p>
          <a:p>
            <a:r>
              <a:rPr lang="en-US" sz="1200" kern="1200" dirty="0" smtClean="0">
                <a:solidFill>
                  <a:schemeClr val="tx1"/>
                </a:solidFill>
                <a:effectLst/>
                <a:latin typeface="+mn-lt"/>
                <a:ea typeface="+mn-ea"/>
                <a:cs typeface="+mn-cs"/>
              </a:rPr>
              <a:t>The attacker is launching CMD, getting its process ID, and checking its privileges. As we expected CMD has users’ privileges and cannot reconfigure the Windows Firewall. </a:t>
            </a:r>
          </a:p>
          <a:p>
            <a:r>
              <a:rPr lang="en-US" sz="1200" kern="1200" dirty="0" smtClean="0">
                <a:solidFill>
                  <a:schemeClr val="tx1"/>
                </a:solidFill>
                <a:effectLst/>
                <a:latin typeface="+mn-lt"/>
                <a:ea typeface="+mn-ea"/>
                <a:cs typeface="+mn-cs"/>
              </a:rPr>
              <a:t>The attacker is trying to elevate the CMD privileges. The attacker is using PRIV command with process ID to escalate privileges. </a:t>
            </a:r>
          </a:p>
          <a:p>
            <a:r>
              <a:rPr lang="en-US" sz="1200" kern="1200" dirty="0" smtClean="0">
                <a:solidFill>
                  <a:schemeClr val="tx1"/>
                </a:solidFill>
                <a:effectLst/>
                <a:latin typeface="+mn-lt"/>
                <a:ea typeface="+mn-ea"/>
                <a:cs typeface="+mn-cs"/>
              </a:rPr>
              <a:t>Let’s check the privileges. Cmd has still users’ privileges and cannot reconfigure the Windows Firewall service. It means that attacker has failed. CMD is not able stop the Windows Firewall service. </a:t>
            </a:r>
          </a:p>
          <a:p>
            <a:r>
              <a:rPr lang="en-US" sz="1200" kern="1200" dirty="0" smtClean="0">
                <a:solidFill>
                  <a:schemeClr val="tx1"/>
                </a:solidFill>
                <a:effectLst/>
                <a:latin typeface="+mn-lt"/>
                <a:ea typeface="+mn-ea"/>
                <a:cs typeface="+mn-cs"/>
              </a:rPr>
              <a:t>The OS is protected.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28</a:t>
            </a:fld>
            <a:endParaRPr lang="en-US"/>
          </a:p>
        </p:txBody>
      </p:sp>
    </p:spTree>
    <p:extLst>
      <p:ext uri="{BB962C8B-B14F-4D97-AF65-F5344CB8AC3E}">
        <p14:creationId xmlns:p14="http://schemas.microsoft.com/office/powerpoint/2010/main" val="2861041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you have just seen that MemoryRanger prevents illegal memory access by running drivers into </a:t>
            </a:r>
            <a:r>
              <a:rPr lang="en-US" sz="1200" kern="1200" dirty="0" err="1" smtClean="0">
                <a:solidFill>
                  <a:schemeClr val="tx1"/>
                </a:solidFill>
                <a:effectLst/>
                <a:latin typeface="+mn-lt"/>
                <a:ea typeface="+mn-ea"/>
                <a:cs typeface="+mn-cs"/>
              </a:rPr>
              <a:t>ísoláted</a:t>
            </a:r>
            <a:r>
              <a:rPr lang="en-US" sz="1200" kern="1200" dirty="0" smtClean="0">
                <a:solidFill>
                  <a:schemeClr val="tx1"/>
                </a:solidFill>
                <a:effectLst/>
                <a:latin typeface="+mn-lt"/>
                <a:ea typeface="+mn-ea"/>
                <a:cs typeface="+mn-cs"/>
              </a:rPr>
              <a:t> kernel spaces or enclosures /</a:t>
            </a:r>
            <a:r>
              <a:rPr lang="en-US" sz="1200" kern="1200" dirty="0" err="1" smtClean="0">
                <a:solidFill>
                  <a:schemeClr val="tx1"/>
                </a:solidFill>
                <a:effectLst/>
                <a:latin typeface="+mn-lt"/>
                <a:ea typeface="+mn-ea"/>
                <a:cs typeface="+mn-cs"/>
              </a:rPr>
              <a:t>ɪnˈkləʊʒə</a:t>
            </a:r>
            <a:r>
              <a:rPr lang="en-US" sz="1200" kern="1200" dirty="0" smtClean="0">
                <a:solidFill>
                  <a:schemeClr val="tx1"/>
                </a:solidFill>
                <a:effectLst/>
                <a:latin typeface="+mn-lt"/>
                <a:ea typeface="+mn-ea"/>
                <a:cs typeface="+mn-cs"/>
              </a:rPr>
              <a:t>(r)z/. Let’s have a look at memory access rules which are provided by MemoryRanger.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29</a:t>
            </a:fld>
            <a:endParaRPr lang="en-US"/>
          </a:p>
        </p:txBody>
      </p:sp>
    </p:spTree>
    <p:extLst>
      <p:ext uri="{BB962C8B-B14F-4D97-AF65-F5344CB8AC3E}">
        <p14:creationId xmlns:p14="http://schemas.microsoft.com/office/powerpoint/2010/main" val="1685594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have divided my talk into three main parts. First we’ll be looking at the </a:t>
            </a:r>
            <a:r>
              <a:rPr lang="en-US" sz="1200" u="sng" kern="1200" dirty="0" smtClean="0">
                <a:solidFill>
                  <a:schemeClr val="tx1"/>
                </a:solidFill>
                <a:effectLst/>
                <a:latin typeface="+mn-lt"/>
                <a:ea typeface="+mn-ea"/>
                <a:cs typeface="+mn-cs"/>
              </a:rPr>
              <a:t>consequences</a:t>
            </a:r>
            <a:r>
              <a:rPr lang="en-US" sz="1200" kern="1200" dirty="0" smtClean="0">
                <a:solidFill>
                  <a:schemeClr val="tx1"/>
                </a:solidFill>
                <a:effectLst/>
                <a:latin typeface="+mn-lt"/>
                <a:ea typeface="+mn-ea"/>
                <a:cs typeface="+mn-cs"/>
              </a:rPr>
              <a:t> of attacks on kernel memory. After </a:t>
            </a:r>
            <a:r>
              <a:rPr lang="en-US" sz="1200" u="sng" kern="1200" dirty="0" err="1" smtClean="0">
                <a:solidFill>
                  <a:schemeClr val="tx1"/>
                </a:solidFill>
                <a:effectLst/>
                <a:latin typeface="+mn-lt"/>
                <a:ea typeface="+mn-ea"/>
                <a:cs typeface="+mn-cs"/>
              </a:rPr>
              <a:t>thát</a:t>
            </a:r>
            <a:r>
              <a:rPr lang="en-US" sz="1200" kern="1200" dirty="0" smtClean="0">
                <a:solidFill>
                  <a:schemeClr val="tx1"/>
                </a:solidFill>
                <a:effectLst/>
                <a:latin typeface="+mn-lt"/>
                <a:ea typeface="+mn-ea"/>
                <a:cs typeface="+mn-cs"/>
              </a:rPr>
              <a:t>, I’ll give you a brief analysis of Windows </a:t>
            </a:r>
            <a:r>
              <a:rPr lang="en-US" sz="1200" kern="1200" dirty="0" err="1" smtClean="0">
                <a:solidFill>
                  <a:schemeClr val="tx1"/>
                </a:solidFill>
                <a:effectLst/>
                <a:latin typeface="+mn-lt"/>
                <a:ea typeface="+mn-ea"/>
                <a:cs typeface="+mn-cs"/>
              </a:rPr>
              <a:t>built-ín</a:t>
            </a:r>
            <a:r>
              <a:rPr lang="en-US" sz="1200" kern="1200" dirty="0" smtClean="0">
                <a:solidFill>
                  <a:schemeClr val="tx1"/>
                </a:solidFill>
                <a:effectLst/>
                <a:latin typeface="+mn-lt"/>
                <a:ea typeface="+mn-ea"/>
                <a:cs typeface="+mn-cs"/>
              </a:rPr>
              <a:t> security features and research projects, which are </a:t>
            </a:r>
            <a:r>
              <a:rPr lang="en-US" sz="1200" u="sng" kern="1200" dirty="0" smtClean="0">
                <a:solidFill>
                  <a:schemeClr val="tx1"/>
                </a:solidFill>
                <a:effectLst/>
                <a:latin typeface="+mn-lt"/>
                <a:ea typeface="+mn-ea"/>
                <a:cs typeface="+mn-cs"/>
              </a:rPr>
              <a:t>designed</a:t>
            </a:r>
            <a:r>
              <a:rPr lang="en-US" sz="1200" kern="1200" dirty="0" smtClean="0">
                <a:solidFill>
                  <a:schemeClr val="tx1"/>
                </a:solidFill>
                <a:effectLst/>
                <a:latin typeface="+mn-lt"/>
                <a:ea typeface="+mn-ea"/>
                <a:cs typeface="+mn-cs"/>
              </a:rPr>
              <a:t> to protect kernel memory. Finally, I’ll show you how I solve this problem using my MemoryRanger. Feel </a:t>
            </a:r>
            <a:r>
              <a:rPr lang="en-US" sz="1200" u="sng" kern="1200" dirty="0" err="1" smtClean="0">
                <a:solidFill>
                  <a:schemeClr val="tx1"/>
                </a:solidFill>
                <a:effectLst/>
                <a:latin typeface="+mn-lt"/>
                <a:ea typeface="+mn-ea"/>
                <a:cs typeface="+mn-cs"/>
              </a:rPr>
              <a:t>frée</a:t>
            </a:r>
            <a:r>
              <a:rPr lang="en-US" sz="1200" kern="1200" dirty="0" smtClean="0">
                <a:solidFill>
                  <a:schemeClr val="tx1"/>
                </a:solidFill>
                <a:effectLst/>
                <a:latin typeface="+mn-lt"/>
                <a:ea typeface="+mn-ea"/>
                <a:cs typeface="+mn-cs"/>
              </a:rPr>
              <a:t> to ask me </a:t>
            </a:r>
            <a:r>
              <a:rPr lang="en-US" sz="1200" u="sng" kern="1200" dirty="0" smtClean="0">
                <a:solidFill>
                  <a:schemeClr val="tx1"/>
                </a:solidFill>
                <a:effectLst/>
                <a:latin typeface="+mn-lt"/>
                <a:ea typeface="+mn-ea"/>
                <a:cs typeface="+mn-cs"/>
              </a:rPr>
              <a:t>any</a:t>
            </a:r>
            <a:r>
              <a:rPr lang="en-US" sz="1200" kern="1200" dirty="0" smtClean="0">
                <a:solidFill>
                  <a:schemeClr val="tx1"/>
                </a:solidFill>
                <a:effectLst/>
                <a:latin typeface="+mn-lt"/>
                <a:ea typeface="+mn-ea"/>
                <a:cs typeface="+mn-cs"/>
              </a:rPr>
              <a:t> questions at the end of the talk.</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3</a:t>
            </a:fld>
            <a:endParaRPr lang="en-US"/>
          </a:p>
        </p:txBody>
      </p:sp>
    </p:spTree>
    <p:extLst>
      <p:ext uri="{BB962C8B-B14F-4D97-AF65-F5344CB8AC3E}">
        <p14:creationId xmlns:p14="http://schemas.microsoft.com/office/powerpoint/2010/main" val="39369291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Memory Ranger protects memory according to the principle of least privilege. Newly loaded drivers can access only their own code.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30</a:t>
            </a:fld>
            <a:endParaRPr lang="en-US"/>
          </a:p>
        </p:txBody>
      </p:sp>
    </p:spTree>
    <p:extLst>
      <p:ext uri="{BB962C8B-B14F-4D97-AF65-F5344CB8AC3E}">
        <p14:creationId xmlns:p14="http://schemas.microsoft.com/office/powerpoint/2010/main" val="19050279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read and write access to the data is granted only to the drivers, which allocate these data buffers.</a:t>
            </a:r>
          </a:p>
          <a:p>
            <a:r>
              <a:rPr lang="en-US" sz="1200" kern="1200" dirty="0" smtClean="0">
                <a:solidFill>
                  <a:schemeClr val="tx1"/>
                </a:solidFill>
                <a:effectLst/>
                <a:latin typeface="+mn-lt"/>
                <a:ea typeface="+mn-ea"/>
                <a:cs typeface="+mn-cs"/>
              </a:rPr>
              <a:t>All other memory access attempts are blocked.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31</a:t>
            </a:fld>
            <a:endParaRPr lang="en-US"/>
          </a:p>
        </p:txBody>
      </p:sp>
    </p:spTree>
    <p:extLst>
      <p:ext uri="{BB962C8B-B14F-4D97-AF65-F5344CB8AC3E}">
        <p14:creationId xmlns:p14="http://schemas.microsoft.com/office/powerpoint/2010/main" val="20399617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Memory Ranger protects drivers’ code from being dumped, it prevents read and write access to the allocated data, and finally, it prevents a privilege escalation attack. Let’s move on the Memory Ranger architecture.</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32</a:t>
            </a:fld>
            <a:endParaRPr lang="en-US"/>
          </a:p>
        </p:txBody>
      </p:sp>
    </p:spTree>
    <p:extLst>
      <p:ext uri="{BB962C8B-B14F-4D97-AF65-F5344CB8AC3E}">
        <p14:creationId xmlns:p14="http://schemas.microsoft.com/office/powerpoint/2010/main" val="459421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MemoryRanger includes the following three parts: </a:t>
            </a:r>
            <a:r>
              <a:rPr lang="en-US" sz="1200" kern="1200" dirty="0" err="1" smtClean="0">
                <a:solidFill>
                  <a:schemeClr val="tx1"/>
                </a:solidFill>
                <a:effectLst/>
                <a:latin typeface="+mn-lt"/>
                <a:ea typeface="+mn-ea"/>
                <a:cs typeface="+mn-cs"/>
              </a:rPr>
              <a:t>MemoryMonRWX</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DdiMon</a:t>
            </a:r>
            <a:r>
              <a:rPr lang="en-US" sz="1200" kern="1200" dirty="0" smtClean="0">
                <a:solidFill>
                  <a:schemeClr val="tx1"/>
                </a:solidFill>
                <a:effectLst/>
                <a:latin typeface="+mn-lt"/>
                <a:ea typeface="+mn-ea"/>
                <a:cs typeface="+mn-cs"/>
              </a:rPr>
              <a:t> and Memory Access Policy. The first two parts were developed by Satoshi Tanda, during our collaboration. </a:t>
            </a:r>
            <a:r>
              <a:rPr lang="en-US" sz="1200" kern="1200" dirty="0" err="1" smtClean="0">
                <a:solidFill>
                  <a:schemeClr val="tx1"/>
                </a:solidFill>
                <a:effectLst/>
                <a:latin typeface="+mn-lt"/>
                <a:ea typeface="+mn-ea"/>
                <a:cs typeface="+mn-cs"/>
              </a:rPr>
              <a:t>MemoryMonRWX</a:t>
            </a:r>
            <a:r>
              <a:rPr lang="en-US" sz="1200" kern="1200" dirty="0" smtClean="0">
                <a:solidFill>
                  <a:schemeClr val="tx1"/>
                </a:solidFill>
                <a:effectLst/>
                <a:latin typeface="+mn-lt"/>
                <a:ea typeface="+mn-ea"/>
                <a:cs typeface="+mn-cs"/>
              </a:rPr>
              <a:t> processes the loading a new drivers and processes as well as all EPT violations, while </a:t>
            </a:r>
            <a:r>
              <a:rPr lang="en-US" sz="1200" kern="1200" dirty="0" err="1" smtClean="0">
                <a:solidFill>
                  <a:schemeClr val="tx1"/>
                </a:solidFill>
                <a:effectLst/>
                <a:latin typeface="+mn-lt"/>
                <a:ea typeface="+mn-ea"/>
                <a:cs typeface="+mn-cs"/>
              </a:rPr>
              <a:t>DdiMon</a:t>
            </a:r>
            <a:r>
              <a:rPr lang="en-US" sz="1200" kern="1200" dirty="0" smtClean="0">
                <a:solidFill>
                  <a:schemeClr val="tx1"/>
                </a:solidFill>
                <a:effectLst/>
                <a:latin typeface="+mn-lt"/>
                <a:ea typeface="+mn-ea"/>
                <a:cs typeface="+mn-cs"/>
              </a:rPr>
              <a:t> installs the invisible hooks on kernel functions, which allocate and deallocate /diː/ memory. </a:t>
            </a:r>
          </a:p>
          <a:p>
            <a:r>
              <a:rPr lang="en-US" sz="1200" kern="1200" dirty="0" smtClean="0">
                <a:solidFill>
                  <a:schemeClr val="tx1"/>
                </a:solidFill>
                <a:effectLst/>
                <a:latin typeface="+mn-lt"/>
                <a:ea typeface="+mn-ea"/>
                <a:cs typeface="+mn-cs"/>
              </a:rPr>
              <a:t>I developed Memory Access Policy, which is a kind of brain for the first two parts.</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33</a:t>
            </a:fld>
            <a:endParaRPr lang="en-US"/>
          </a:p>
        </p:txBody>
      </p:sp>
    </p:spTree>
    <p:extLst>
      <p:ext uri="{BB962C8B-B14F-4D97-AF65-F5344CB8AC3E}">
        <p14:creationId xmlns:p14="http://schemas.microsoft.com/office/powerpoint/2010/main" val="3143091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each newly loaded process, MemoryRanger adds the following structure to the list. This structure includes process ID and the address of its EPROCESS structure.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34</a:t>
            </a:fld>
            <a:endParaRPr lang="en-US"/>
          </a:p>
        </p:txBody>
      </p:sp>
    </p:spTree>
    <p:extLst>
      <p:ext uri="{BB962C8B-B14F-4D97-AF65-F5344CB8AC3E}">
        <p14:creationId xmlns:p14="http://schemas.microsoft.com/office/powerpoint/2010/main" val="954291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each newly loaded driver MemoryRanger adds the following structure to the list. This structure includes an address of allocated EPT structure for this driver, as well as drivers start and end addresses, and the vector to collect memory addresses, which will be allocated by this driver.</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35</a:t>
            </a:fld>
            <a:endParaRPr lang="en-US"/>
          </a:p>
        </p:txBody>
      </p:sp>
    </p:spTree>
    <p:extLst>
      <p:ext uri="{BB962C8B-B14F-4D97-AF65-F5344CB8AC3E}">
        <p14:creationId xmlns:p14="http://schemas.microsoft.com/office/powerpoint/2010/main" val="1463093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Each time the driver allocates memory data MemoryRanger adds the following information to the list. This structure includes the address and size of newly allocated data.</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36</a:t>
            </a:fld>
            <a:endParaRPr lang="en-US"/>
          </a:p>
        </p:txBody>
      </p:sp>
    </p:spTree>
    <p:extLst>
      <p:ext uri="{BB962C8B-B14F-4D97-AF65-F5344CB8AC3E}">
        <p14:creationId xmlns:p14="http://schemas.microsoft.com/office/powerpoint/2010/main" val="3204397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Memory Access Policy manages all these lists and decides to grant memory access or to deny it.</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37</a:t>
            </a:fld>
            <a:endParaRPr lang="en-US"/>
          </a:p>
        </p:txBody>
      </p:sp>
    </p:spTree>
    <p:extLst>
      <p:ext uri="{BB962C8B-B14F-4D97-AF65-F5344CB8AC3E}">
        <p14:creationId xmlns:p14="http://schemas.microsoft.com/office/powerpoint/2010/main" val="2235161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put it in a nutshell the MemoryRanger dispatcher is here. It processes three EPT violations and one VM exit.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38</a:t>
            </a:fld>
            <a:endParaRPr lang="en-US"/>
          </a:p>
        </p:txBody>
      </p:sp>
    </p:spTree>
    <p:extLst>
      <p:ext uri="{BB962C8B-B14F-4D97-AF65-F5344CB8AC3E}">
        <p14:creationId xmlns:p14="http://schemas.microsoft.com/office/powerpoint/2010/main" val="25744884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a:t>
            </a:r>
            <a:r>
              <a:rPr lang="en-US" sz="1200" kern="1200" dirty="0" err="1" smtClean="0">
                <a:solidFill>
                  <a:schemeClr val="tx1"/>
                </a:solidFill>
                <a:effectLst/>
                <a:latin typeface="+mn-lt"/>
                <a:ea typeface="+mn-ea"/>
                <a:cs typeface="+mn-cs"/>
              </a:rPr>
              <a:t>éxecúte</a:t>
            </a:r>
            <a:r>
              <a:rPr lang="en-US" sz="1200" kern="1200" dirty="0" smtClean="0">
                <a:solidFill>
                  <a:schemeClr val="tx1"/>
                </a:solidFill>
                <a:effectLst/>
                <a:latin typeface="+mn-lt"/>
                <a:ea typeface="+mn-ea"/>
                <a:cs typeface="+mn-cs"/>
              </a:rPr>
              <a:t> violation MemoryRanger changes pointer to the appropriate EPT structure, so the kernel-mode code continues its execution into the corresponding EPT structure.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39</a:t>
            </a:fld>
            <a:endParaRPr lang="en-US"/>
          </a:p>
        </p:txBody>
      </p:sp>
    </p:spTree>
    <p:extLst>
      <p:ext uri="{BB962C8B-B14F-4D97-AF65-F5344CB8AC3E}">
        <p14:creationId xmlns:p14="http://schemas.microsoft.com/office/powerpoint/2010/main" val="3395919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Nowadays</a:t>
            </a:r>
            <a:r>
              <a:rPr lang="en-US" sz="1200" kern="1200" dirty="0" smtClean="0">
                <a:solidFill>
                  <a:schemeClr val="tx1"/>
                </a:solidFill>
                <a:effectLst/>
                <a:latin typeface="+mn-lt"/>
                <a:ea typeface="+mn-ea"/>
                <a:cs typeface="+mn-cs"/>
              </a:rPr>
              <a:t> kernel-mode drivers share the </a:t>
            </a:r>
            <a:r>
              <a:rPr lang="en-US" sz="1200" u="sng" kern="1200" dirty="0" smtClean="0">
                <a:solidFill>
                  <a:schemeClr val="tx1"/>
                </a:solidFill>
                <a:effectLst/>
                <a:latin typeface="+mn-lt"/>
                <a:ea typeface="+mn-ea"/>
                <a:cs typeface="+mn-cs"/>
              </a:rPr>
              <a:t>same</a:t>
            </a:r>
            <a:r>
              <a:rPr lang="en-US" sz="1200" kern="1200" dirty="0" smtClean="0">
                <a:solidFill>
                  <a:schemeClr val="tx1"/>
                </a:solidFill>
                <a:effectLst/>
                <a:latin typeface="+mn-lt"/>
                <a:ea typeface="+mn-ea"/>
                <a:cs typeface="+mn-cs"/>
              </a:rPr>
              <a:t> memory space with the rest of the OS kernel.</a:t>
            </a:r>
          </a:p>
          <a:p>
            <a:r>
              <a:rPr lang="en-US" sz="1200" kern="1200" dirty="0" smtClean="0">
                <a:solidFill>
                  <a:schemeClr val="tx1"/>
                </a:solidFill>
                <a:effectLst/>
                <a:latin typeface="+mn-lt"/>
                <a:ea typeface="+mn-ea"/>
                <a:cs typeface="+mn-cs"/>
              </a:rPr>
              <a:t>All drivers can read and write any part of kernel-mode memory without </a:t>
            </a:r>
            <a:r>
              <a:rPr lang="en-US" sz="1200" u="sng" kern="1200" dirty="0" smtClean="0">
                <a:solidFill>
                  <a:schemeClr val="tx1"/>
                </a:solidFill>
                <a:effectLst/>
                <a:latin typeface="+mn-lt"/>
                <a:ea typeface="+mn-ea"/>
                <a:cs typeface="+mn-cs"/>
              </a:rPr>
              <a:t>any</a:t>
            </a:r>
            <a:r>
              <a:rPr lang="en-US" sz="1200" kern="1200" dirty="0" smtClean="0">
                <a:solidFill>
                  <a:schemeClr val="tx1"/>
                </a:solidFill>
                <a:effectLst/>
                <a:latin typeface="+mn-lt"/>
                <a:ea typeface="+mn-ea"/>
                <a:cs typeface="+mn-cs"/>
              </a:rPr>
              <a:t> hardware restrictions; this fact makes the modern operating systems to be prone to rootkit attacks and kernel exploitation.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4</a:t>
            </a:fld>
            <a:endParaRPr lang="en-US"/>
          </a:p>
        </p:txBody>
      </p:sp>
    </p:spTree>
    <p:extLst>
      <p:ext uri="{BB962C8B-B14F-4D97-AF65-F5344CB8AC3E}">
        <p14:creationId xmlns:p14="http://schemas.microsoft.com/office/powerpoint/2010/main" val="1916982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For read and write violations MemoryRanger checks whether this access is legal. For an illegal access, the MemoryRanger changes PFN value of the protected page to the fake one, and allows /</a:t>
            </a:r>
            <a:r>
              <a:rPr lang="en-US" sz="1200" kern="1200" dirty="0" err="1" smtClean="0">
                <a:solidFill>
                  <a:schemeClr val="tx1"/>
                </a:solidFill>
                <a:effectLst/>
                <a:latin typeface="+mn-lt"/>
                <a:ea typeface="+mn-ea"/>
                <a:cs typeface="+mn-cs"/>
              </a:rPr>
              <a:t>əˈlaʊz</a:t>
            </a:r>
            <a:r>
              <a:rPr lang="en-US" sz="1200" kern="1200" dirty="0" smtClean="0">
                <a:solidFill>
                  <a:schemeClr val="tx1"/>
                </a:solidFill>
                <a:effectLst/>
                <a:latin typeface="+mn-lt"/>
                <a:ea typeface="+mn-ea"/>
                <a:cs typeface="+mn-cs"/>
              </a:rPr>
              <a:t>/ access to this fake data. Finally, it sets Monitor Trap Flag. As a result, after a driver reads the fake data the control goes to the hypervisor again.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40</a:t>
            </a:fld>
            <a:endParaRPr lang="en-US"/>
          </a:p>
        </p:txBody>
      </p:sp>
    </p:spTree>
    <p:extLst>
      <p:ext uri="{BB962C8B-B14F-4D97-AF65-F5344CB8AC3E}">
        <p14:creationId xmlns:p14="http://schemas.microsoft.com/office/powerpoint/2010/main" val="1338891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MemoryRanger restores PFN value to the protected page and blocks any access to this page. </a:t>
            </a:r>
          </a:p>
          <a:p>
            <a:r>
              <a:rPr lang="en-US" sz="1200" kern="1200" dirty="0" smtClean="0">
                <a:solidFill>
                  <a:schemeClr val="tx1"/>
                </a:solidFill>
                <a:effectLst/>
                <a:latin typeface="+mn-lt"/>
                <a:ea typeface="+mn-ea"/>
                <a:cs typeface="+mn-cs"/>
              </a:rPr>
              <a:t>Finally, it resets the Monitor Trap Flag.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41</a:t>
            </a:fld>
            <a:endParaRPr lang="en-US"/>
          </a:p>
        </p:txBody>
      </p:sp>
    </p:spTree>
    <p:extLst>
      <p:ext uri="{BB962C8B-B14F-4D97-AF65-F5344CB8AC3E}">
        <p14:creationId xmlns:p14="http://schemas.microsoft.com/office/powerpoint/2010/main" val="41533760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are the steps how to add a new data to be protected by my Memory Ranger. </a:t>
            </a:r>
          </a:p>
          <a:p>
            <a:r>
              <a:rPr lang="en-US" sz="1200" kern="1200" dirty="0" smtClean="0">
                <a:solidFill>
                  <a:schemeClr val="tx1"/>
                </a:solidFill>
                <a:effectLst/>
                <a:latin typeface="+mn-lt"/>
                <a:ea typeface="+mn-ea"/>
                <a:cs typeface="+mn-cs"/>
              </a:rPr>
              <a:t>First of all you need to create a list of addresses and sizes of memory regions, which</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need to be protected and clear access bits to restrict the access. Do not forget to update this list, for example using callback function.</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42</a:t>
            </a:fld>
            <a:endParaRPr lang="en-US"/>
          </a:p>
        </p:txBody>
      </p:sp>
    </p:spTree>
    <p:extLst>
      <p:ext uri="{BB962C8B-B14F-4D97-AF65-F5344CB8AC3E}">
        <p14:creationId xmlns:p14="http://schemas.microsoft.com/office/powerpoint/2010/main" val="2902022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Then dispatch EPT violations, which occur during access to your data. To process all violations you have three input parameters: type of access, address of module, which tries to access and finally the address of data, which has been accessed. You can only monitor the access attempts as well as redirect them.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43</a:t>
            </a:fld>
            <a:endParaRPr lang="en-US"/>
          </a:p>
        </p:txBody>
      </p:sp>
    </p:spTree>
    <p:extLst>
      <p:ext uri="{BB962C8B-B14F-4D97-AF65-F5344CB8AC3E}">
        <p14:creationId xmlns:p14="http://schemas.microsoft.com/office/powerpoint/2010/main" val="3433330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let’s move final step, which is the benchmark assessment. </a:t>
            </a:r>
          </a:p>
          <a:p>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I measure the time of legal access from driver to the allocated data in four situations. Without memory protection with enabled cache, with disabled cache, and with two memory protectors: AllMemPro and MemoryRanger. AllMemPro or Allocated Memory Protector is the closest competitor for MemoryRanger, which I developed a year ago. AllMemPro uses only one EPT structure to prevent illegal access to the allocated memory. I can conclude that MemoryRanger is a bit slower than access to the memory with disabled cache and it three times faster than the closest competitor.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C40876-83D6-48C6-8483-44CBE01520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3488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are close to the end of our dramatic story. Let me recap very briefly on what I have presented and what you learn. First of all, I’ve demonstrated that drivers can access kernel-mode memory without any security reaction. Then, I’ve presented MemoryRanger, which can prevent unauthorized memory access by running drivers in isolated enclaves. Finally, I’d like to highlight one </a:t>
            </a:r>
            <a:r>
              <a:rPr lang="en-US" sz="1200" u="sng" kern="1200" dirty="0" smtClean="0">
                <a:solidFill>
                  <a:schemeClr val="tx1"/>
                </a:solidFill>
                <a:effectLst/>
                <a:latin typeface="+mn-lt"/>
                <a:ea typeface="+mn-ea"/>
                <a:cs typeface="+mn-cs"/>
              </a:rPr>
              <a:t>important</a:t>
            </a:r>
            <a:r>
              <a:rPr lang="en-US" sz="1200" kern="1200" dirty="0" smtClean="0">
                <a:solidFill>
                  <a:schemeClr val="tx1"/>
                </a:solidFill>
                <a:effectLst/>
                <a:latin typeface="+mn-lt"/>
                <a:ea typeface="+mn-ea"/>
                <a:cs typeface="+mn-cs"/>
              </a:rPr>
              <a:t> </a:t>
            </a:r>
            <a:r>
              <a:rPr lang="en-US" sz="1200" u="sng" kern="1200" dirty="0" smtClean="0">
                <a:solidFill>
                  <a:schemeClr val="tx1"/>
                </a:solidFill>
                <a:effectLst/>
                <a:latin typeface="+mn-lt"/>
                <a:ea typeface="+mn-ea"/>
                <a:cs typeface="+mn-cs"/>
              </a:rPr>
              <a:t>thing</a:t>
            </a:r>
            <a:r>
              <a:rPr lang="en-US" sz="1200" kern="1200" dirty="0" smtClean="0">
                <a:solidFill>
                  <a:schemeClr val="tx1"/>
                </a:solidFill>
                <a:effectLst/>
                <a:latin typeface="+mn-lt"/>
                <a:ea typeface="+mn-ea"/>
                <a:cs typeface="+mn-cs"/>
              </a:rPr>
              <a:t>. MemoryRanger seems to prevent the recent side-channel attacks. If anyone has a proof-of-concepts of Meltdown or </a:t>
            </a:r>
            <a:r>
              <a:rPr lang="en-US" sz="1200" kern="1200" dirty="0" err="1" smtClean="0">
                <a:solidFill>
                  <a:schemeClr val="tx1"/>
                </a:solidFill>
                <a:effectLst/>
                <a:latin typeface="+mn-lt"/>
                <a:ea typeface="+mn-ea"/>
                <a:cs typeface="+mn-cs"/>
              </a:rPr>
              <a:t>Spectre</a:t>
            </a:r>
            <a:r>
              <a:rPr lang="en-US" sz="1200" kern="1200" dirty="0" smtClean="0">
                <a:solidFill>
                  <a:schemeClr val="tx1"/>
                </a:solidFill>
                <a:effectLst/>
                <a:latin typeface="+mn-lt"/>
                <a:ea typeface="+mn-ea"/>
                <a:cs typeface="+mn-cs"/>
              </a:rPr>
              <a:t>, please send it to me.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45</a:t>
            </a:fld>
            <a:endParaRPr lang="en-US"/>
          </a:p>
        </p:txBody>
      </p:sp>
    </p:spTree>
    <p:extLst>
      <p:ext uri="{BB962C8B-B14F-4D97-AF65-F5344CB8AC3E}">
        <p14:creationId xmlns:p14="http://schemas.microsoft.com/office/powerpoint/2010/main" val="33658059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I’d just like to conclude with old </a:t>
            </a:r>
            <a:r>
              <a:rPr lang="en-US" sz="1200" kern="1200" dirty="0" err="1" smtClean="0">
                <a:solidFill>
                  <a:schemeClr val="tx1"/>
                </a:solidFill>
                <a:effectLst/>
                <a:latin typeface="+mn-lt"/>
                <a:ea typeface="+mn-ea"/>
                <a:cs typeface="+mn-cs"/>
              </a:rPr>
              <a:t>Làtin</a:t>
            </a:r>
            <a:r>
              <a:rPr lang="en-US" sz="1200" kern="1200" dirty="0" smtClean="0">
                <a:solidFill>
                  <a:schemeClr val="tx1"/>
                </a:solidFill>
                <a:effectLst/>
                <a:latin typeface="+mn-lt"/>
                <a:ea typeface="+mn-ea"/>
                <a:cs typeface="+mn-cs"/>
              </a:rPr>
              <a:t> expression. It is on the screen. </a:t>
            </a:r>
          </a:p>
          <a:p>
            <a:r>
              <a:rPr lang="en-US" sz="1200" kern="1200" dirty="0" smtClean="0">
                <a:solidFill>
                  <a:schemeClr val="tx1"/>
                </a:solidFill>
                <a:effectLst/>
                <a:latin typeface="+mn-lt"/>
                <a:ea typeface="+mn-ea"/>
                <a:cs typeface="+mn-cs"/>
              </a:rPr>
              <a:t>I believe it is applicable not only for ancient Sparta but also for kernel-mode drivers in newest Windows.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46</a:t>
            </a:fld>
            <a:endParaRPr lang="en-US"/>
          </a:p>
        </p:txBody>
      </p:sp>
    </p:spTree>
    <p:extLst>
      <p:ext uri="{BB962C8B-B14F-4D97-AF65-F5344CB8AC3E}">
        <p14:creationId xmlns:p14="http://schemas.microsoft.com/office/powerpoint/2010/main" val="12817958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Thank you!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47</a:t>
            </a:fld>
            <a:endParaRPr lang="en-US"/>
          </a:p>
        </p:txBody>
      </p:sp>
    </p:spTree>
    <p:extLst>
      <p:ext uri="{BB962C8B-B14F-4D97-AF65-F5344CB8AC3E}">
        <p14:creationId xmlns:p14="http://schemas.microsoft.com/office/powerpoint/2010/main" val="1439310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Malware driver can dump the drivers’ code and tamper allocated memory, for example, Windows Internal structures and allocated data of the third party drivers. As a result, hackers can </a:t>
            </a:r>
            <a:r>
              <a:rPr lang="en-US" sz="1200" kern="1200" dirty="0" err="1" smtClean="0">
                <a:solidFill>
                  <a:schemeClr val="tx1"/>
                </a:solidFill>
                <a:effectLst/>
                <a:latin typeface="+mn-lt"/>
                <a:ea typeface="+mn-ea"/>
                <a:cs typeface="+mn-cs"/>
              </a:rPr>
              <a:t>èscalàte</a:t>
            </a:r>
            <a:r>
              <a:rPr lang="en-US" sz="1200" kern="1200" dirty="0" smtClean="0">
                <a:solidFill>
                  <a:schemeClr val="tx1"/>
                </a:solidFill>
                <a:effectLst/>
                <a:latin typeface="+mn-lt"/>
                <a:ea typeface="+mn-ea"/>
                <a:cs typeface="+mn-cs"/>
              </a:rPr>
              <a:t> privileges, hide their footprints, steal users’ secrets, or even disrupt industrial systems, which are controlled by drivers. </a:t>
            </a:r>
          </a:p>
          <a:p>
            <a:r>
              <a:rPr lang="en-US" sz="1200" kern="1200" dirty="0" smtClean="0">
                <a:solidFill>
                  <a:schemeClr val="tx1"/>
                </a:solidFill>
                <a:effectLst/>
                <a:latin typeface="+mn-lt"/>
                <a:ea typeface="+mn-ea"/>
                <a:cs typeface="+mn-cs"/>
              </a:rPr>
              <a:t>Let me demonstrate you some of these attacks.</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5</a:t>
            </a:fld>
            <a:endParaRPr lang="en-US"/>
          </a:p>
        </p:txBody>
      </p:sp>
    </p:spTree>
    <p:extLst>
      <p:ext uri="{BB962C8B-B14F-4D97-AF65-F5344CB8AC3E}">
        <p14:creationId xmlns:p14="http://schemas.microsoft.com/office/powerpoint/2010/main" val="1933666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imagine two houses with private art collections: Russian house and a British one. </a:t>
            </a:r>
          </a:p>
          <a:p>
            <a:r>
              <a:rPr lang="en-US" sz="1200" kern="1200" dirty="0" smtClean="0">
                <a:solidFill>
                  <a:schemeClr val="tx1"/>
                </a:solidFill>
                <a:effectLst/>
                <a:latin typeface="+mn-lt"/>
                <a:ea typeface="+mn-ea"/>
                <a:cs typeface="+mn-cs"/>
              </a:rPr>
              <a:t>In the Russian house we can see the panting of </a:t>
            </a:r>
            <a:r>
              <a:rPr lang="en-US" sz="1200" kern="1200" dirty="0" err="1" smtClean="0">
                <a:solidFill>
                  <a:schemeClr val="tx1"/>
                </a:solidFill>
                <a:effectLst/>
                <a:latin typeface="+mn-lt"/>
                <a:ea typeface="+mn-ea"/>
                <a:cs typeface="+mn-cs"/>
              </a:rPr>
              <a:t>Wassily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Kandinksy</a:t>
            </a:r>
            <a:r>
              <a:rPr lang="en-US" sz="1200" kern="1200" dirty="0" smtClean="0">
                <a:solidFill>
                  <a:schemeClr val="tx1"/>
                </a:solidFill>
                <a:effectLst/>
                <a:latin typeface="+mn-lt"/>
                <a:ea typeface="+mn-ea"/>
                <a:cs typeface="+mn-cs"/>
              </a:rPr>
              <a:t>, you know he was a great Russian painter. </a:t>
            </a:r>
          </a:p>
          <a:p>
            <a:r>
              <a:rPr lang="en-US" sz="1200" kern="1200" dirty="0" smtClean="0">
                <a:solidFill>
                  <a:schemeClr val="tx1"/>
                </a:solidFill>
                <a:effectLst/>
                <a:latin typeface="+mn-lt"/>
                <a:ea typeface="+mn-ea"/>
                <a:cs typeface="+mn-cs"/>
              </a:rPr>
              <a:t>The Banksy’s art is in the British house. I hope everyone is familiar with Banksy’s painting. </a:t>
            </a:r>
          </a:p>
          <a:p>
            <a:r>
              <a:rPr lang="en-US" sz="1200" kern="1200" dirty="0" smtClean="0">
                <a:solidFill>
                  <a:schemeClr val="tx1"/>
                </a:solidFill>
                <a:effectLst/>
                <a:latin typeface="+mn-lt"/>
                <a:ea typeface="+mn-ea"/>
                <a:cs typeface="+mn-cs"/>
              </a:rPr>
              <a:t>And here is the “</a:t>
            </a:r>
            <a:r>
              <a:rPr lang="en-US" sz="1200" u="sng" kern="1200" dirty="0" smtClean="0">
                <a:solidFill>
                  <a:schemeClr val="tx1"/>
                </a:solidFill>
                <a:effectLst/>
                <a:latin typeface="+mn-lt"/>
                <a:ea typeface="+mn-ea"/>
                <a:cs typeface="+mn-cs"/>
              </a:rPr>
              <a:t>hacker-attacker</a:t>
            </a:r>
            <a:r>
              <a:rPr lang="en-US" sz="1200" kern="1200" dirty="0" smtClean="0">
                <a:solidFill>
                  <a:schemeClr val="tx1"/>
                </a:solidFill>
                <a:effectLst/>
                <a:latin typeface="+mn-lt"/>
                <a:ea typeface="+mn-ea"/>
                <a:cs typeface="+mn-cs"/>
              </a:rPr>
              <a:t>”, who wants to grab all these masterpieces. If </a:t>
            </a:r>
            <a:r>
              <a:rPr lang="en-US" sz="1200" u="sng" kern="1200" dirty="0" smtClean="0">
                <a:solidFill>
                  <a:schemeClr val="tx1"/>
                </a:solidFill>
                <a:effectLst/>
                <a:latin typeface="+mn-lt"/>
                <a:ea typeface="+mn-ea"/>
                <a:cs typeface="+mn-cs"/>
              </a:rPr>
              <a:t>these</a:t>
            </a:r>
            <a:r>
              <a:rPr lang="en-US" sz="1200" kern="1200" dirty="0" smtClean="0">
                <a:solidFill>
                  <a:schemeClr val="tx1"/>
                </a:solidFill>
                <a:effectLst/>
                <a:latin typeface="+mn-lt"/>
                <a:ea typeface="+mn-ea"/>
                <a:cs typeface="+mn-cs"/>
              </a:rPr>
              <a:t> houses are not protected the both private collections will be stolen. In the kernel-mode memory, the situation is absolutely the same.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6</a:t>
            </a:fld>
            <a:endParaRPr lang="en-US"/>
          </a:p>
        </p:txBody>
      </p:sp>
    </p:spTree>
    <p:extLst>
      <p:ext uri="{BB962C8B-B14F-4D97-AF65-F5344CB8AC3E}">
        <p14:creationId xmlns:p14="http://schemas.microsoft.com/office/powerpoint/2010/main" val="4245344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drivers are not protected the data can be stolen. Let’s see how it can happen.</a:t>
            </a:r>
          </a:p>
          <a:p>
            <a:r>
              <a:rPr lang="en-US" sz="1200" kern="1200" dirty="0" smtClean="0">
                <a:solidFill>
                  <a:schemeClr val="tx1"/>
                </a:solidFill>
                <a:effectLst/>
                <a:latin typeface="+mn-lt"/>
                <a:ea typeface="+mn-ea"/>
                <a:cs typeface="+mn-cs"/>
              </a:rPr>
              <a:t>I will load two drivers. The Russian driver and a British one, which store their data in the allocated memory pools. After that, the attacker’s driver will be loaded to dump the drivers’ code and steal both Russian and British data buffers. And finally, I will show you how the attacker can even escalate process privileges. </a:t>
            </a:r>
          </a:p>
          <a:p>
            <a:r>
              <a:rPr lang="en-US" sz="1200" kern="1200" dirty="0" smtClean="0">
                <a:solidFill>
                  <a:schemeClr val="tx1"/>
                </a:solidFill>
                <a:effectLst/>
                <a:latin typeface="+mn-lt"/>
                <a:ea typeface="+mn-ea"/>
                <a:cs typeface="+mn-cs"/>
              </a:rPr>
              <a:t>Let’s see how it can happen.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7</a:t>
            </a:fld>
            <a:endParaRPr lang="en-US"/>
          </a:p>
        </p:txBody>
      </p:sp>
    </p:spTree>
    <p:extLst>
      <p:ext uri="{BB962C8B-B14F-4D97-AF65-F5344CB8AC3E}">
        <p14:creationId xmlns:p14="http://schemas.microsoft.com/office/powerpoint/2010/main" val="1521370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am launching a Russian console /</a:t>
            </a:r>
            <a:r>
              <a:rPr lang="en-US" sz="1200" kern="1200" dirty="0" err="1" smtClean="0">
                <a:solidFill>
                  <a:schemeClr val="tx1"/>
                </a:solidFill>
                <a:effectLst/>
                <a:latin typeface="+mn-lt"/>
                <a:ea typeface="+mn-ea"/>
                <a:cs typeface="+mn-cs"/>
              </a:rPr>
              <a:t>kənˈsəʊl</a:t>
            </a:r>
            <a:r>
              <a:rPr lang="en-US" sz="1200" kern="1200" dirty="0" smtClean="0">
                <a:solidFill>
                  <a:schemeClr val="tx1"/>
                </a:solidFill>
                <a:effectLst/>
                <a:latin typeface="+mn-lt"/>
                <a:ea typeface="+mn-ea"/>
                <a:cs typeface="+mn-cs"/>
              </a:rPr>
              <a:t>/, which loads a Russian driver. In the same way, I am loading a British driver. </a:t>
            </a:r>
          </a:p>
          <a:p>
            <a:r>
              <a:rPr lang="en-US" sz="1200" kern="1200" dirty="0" smtClean="0">
                <a:solidFill>
                  <a:schemeClr val="tx1"/>
                </a:solidFill>
                <a:effectLst/>
                <a:latin typeface="+mn-lt"/>
                <a:ea typeface="+mn-ea"/>
                <a:cs typeface="+mn-cs"/>
              </a:rPr>
              <a:t>Finally, the hacker-attacker is launching its driver to access kernel memory.</a:t>
            </a:r>
          </a:p>
          <a:p>
            <a:r>
              <a:rPr lang="en-US" sz="1200" kern="1200" dirty="0" smtClean="0">
                <a:solidFill>
                  <a:schemeClr val="tx1"/>
                </a:solidFill>
                <a:effectLst/>
                <a:latin typeface="+mn-lt"/>
                <a:ea typeface="+mn-ea"/>
                <a:cs typeface="+mn-cs"/>
              </a:rPr>
              <a:t>Now, the attacker is trying to dump the Russian driver using its loaded address. Look, the attacker is successfully reading the first byte, which is M and the second one is Z. </a:t>
            </a:r>
          </a:p>
          <a:p>
            <a:r>
              <a:rPr lang="en-US" sz="1200" kern="1200" dirty="0" smtClean="0">
                <a:solidFill>
                  <a:schemeClr val="tx1"/>
                </a:solidFill>
                <a:effectLst/>
                <a:latin typeface="+mn-lt"/>
                <a:ea typeface="+mn-ea"/>
                <a:cs typeface="+mn-cs"/>
              </a:rPr>
              <a:t>What about the British driver? Hackers are reading the first two bytes without any problems as well. </a:t>
            </a:r>
          </a:p>
          <a:p>
            <a:r>
              <a:rPr lang="en-US" sz="1200" kern="1200" dirty="0" smtClean="0">
                <a:solidFill>
                  <a:schemeClr val="tx1"/>
                </a:solidFill>
                <a:effectLst/>
                <a:latin typeface="+mn-lt"/>
                <a:ea typeface="+mn-ea"/>
                <a:cs typeface="+mn-cs"/>
              </a:rPr>
              <a:t>We can see that the </a:t>
            </a:r>
            <a:r>
              <a:rPr lang="en-US" sz="1200" u="sng" kern="1200" dirty="0" smtClean="0">
                <a:solidFill>
                  <a:schemeClr val="tx1"/>
                </a:solidFill>
                <a:effectLst/>
                <a:latin typeface="+mn-lt"/>
                <a:ea typeface="+mn-ea"/>
                <a:cs typeface="+mn-cs"/>
              </a:rPr>
              <a:t>code</a:t>
            </a:r>
            <a:r>
              <a:rPr lang="en-US" sz="1200" kern="1200" dirty="0" smtClean="0">
                <a:solidFill>
                  <a:schemeClr val="tx1"/>
                </a:solidFill>
                <a:effectLst/>
                <a:latin typeface="+mn-lt"/>
                <a:ea typeface="+mn-ea"/>
                <a:cs typeface="+mn-cs"/>
              </a:rPr>
              <a:t> of both drivers can be </a:t>
            </a:r>
            <a:r>
              <a:rPr lang="en-US" sz="1200" u="sng" kern="1200" dirty="0" smtClean="0">
                <a:solidFill>
                  <a:schemeClr val="tx1"/>
                </a:solidFill>
                <a:effectLst/>
                <a:latin typeface="+mn-lt"/>
                <a:ea typeface="+mn-ea"/>
                <a:cs typeface="+mn-cs"/>
              </a:rPr>
              <a:t>stolen</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Let’s move on to the private </a:t>
            </a:r>
            <a:r>
              <a:rPr lang="en-US" sz="1200" u="sng" kern="1200" dirty="0" smtClean="0">
                <a:solidFill>
                  <a:schemeClr val="tx1"/>
                </a:solidFill>
                <a:effectLst/>
                <a:latin typeface="+mn-lt"/>
                <a:ea typeface="+mn-ea"/>
                <a:cs typeface="+mn-cs"/>
              </a:rPr>
              <a:t>data</a:t>
            </a:r>
            <a:r>
              <a:rPr lang="en-US" sz="1200" kern="1200" dirty="0" smtClean="0">
                <a:solidFill>
                  <a:schemeClr val="tx1"/>
                </a:solidFill>
                <a:effectLst/>
                <a:latin typeface="+mn-lt"/>
                <a:ea typeface="+mn-ea"/>
                <a:cs typeface="+mn-cs"/>
              </a:rPr>
              <a:t>, which can be stored in the allocated memory.</a:t>
            </a:r>
          </a:p>
          <a:p>
            <a:r>
              <a:rPr lang="en-US" sz="1200" kern="1200" dirty="0" smtClean="0">
                <a:solidFill>
                  <a:schemeClr val="tx1"/>
                </a:solidFill>
                <a:effectLst/>
                <a:latin typeface="+mn-lt"/>
                <a:ea typeface="+mn-ea"/>
                <a:cs typeface="+mn-cs"/>
              </a:rPr>
              <a:t>The Russian driver is allocating data and setting it content as “</a:t>
            </a:r>
            <a:r>
              <a:rPr lang="en-US" sz="1200" kern="1200" dirty="0" err="1" smtClean="0">
                <a:solidFill>
                  <a:schemeClr val="tx1"/>
                </a:solidFill>
                <a:effectLst/>
                <a:latin typeface="+mn-lt"/>
                <a:ea typeface="+mn-ea"/>
                <a:cs typeface="+mn-cs"/>
              </a:rPr>
              <a:t>Wassily</a:t>
            </a:r>
            <a:r>
              <a:rPr lang="en-US" sz="1200" kern="1200" dirty="0" smtClean="0">
                <a:solidFill>
                  <a:schemeClr val="tx1"/>
                </a:solidFill>
                <a:effectLst/>
                <a:latin typeface="+mn-lt"/>
                <a:ea typeface="+mn-ea"/>
                <a:cs typeface="+mn-cs"/>
              </a:rPr>
              <a:t> Kandinsky”. </a:t>
            </a:r>
          </a:p>
          <a:p>
            <a:r>
              <a:rPr lang="en-US" sz="1200" kern="1200" dirty="0" smtClean="0">
                <a:solidFill>
                  <a:schemeClr val="tx1"/>
                </a:solidFill>
                <a:effectLst/>
                <a:latin typeface="+mn-lt"/>
                <a:ea typeface="+mn-ea"/>
                <a:cs typeface="+mn-cs"/>
              </a:rPr>
              <a:t>Let’s check “Kandinsky”. Fine. The data has been allocated.</a:t>
            </a:r>
          </a:p>
          <a:p>
            <a:r>
              <a:rPr lang="en-US" sz="1200" kern="1200" dirty="0" smtClean="0">
                <a:solidFill>
                  <a:schemeClr val="tx1"/>
                </a:solidFill>
                <a:effectLst/>
                <a:latin typeface="+mn-lt"/>
                <a:ea typeface="+mn-ea"/>
                <a:cs typeface="+mn-cs"/>
              </a:rPr>
              <a:t>The British driver is allocating memory and setting Banksy as its content. </a:t>
            </a:r>
          </a:p>
          <a:p>
            <a:r>
              <a:rPr lang="en-US" sz="1200" kern="1200" dirty="0" smtClean="0">
                <a:solidFill>
                  <a:schemeClr val="tx1"/>
                </a:solidFill>
                <a:effectLst/>
                <a:latin typeface="+mn-lt"/>
                <a:ea typeface="+mn-ea"/>
                <a:cs typeface="+mn-cs"/>
              </a:rPr>
              <a:t>Let’s check Banksy. It’s all right. </a:t>
            </a:r>
          </a:p>
          <a:p>
            <a:r>
              <a:rPr lang="en-US" sz="1200" kern="1200" dirty="0" smtClean="0">
                <a:solidFill>
                  <a:schemeClr val="tx1"/>
                </a:solidFill>
                <a:effectLst/>
                <a:latin typeface="+mn-lt"/>
                <a:ea typeface="+mn-ea"/>
                <a:cs typeface="+mn-cs"/>
              </a:rPr>
              <a:t>Now the attacker wants to steal these “</a:t>
            </a:r>
            <a:r>
              <a:rPr lang="en-US" sz="1200" u="sng" kern="1200" dirty="0" smtClean="0">
                <a:solidFill>
                  <a:schemeClr val="tx1"/>
                </a:solidFill>
                <a:effectLst/>
                <a:latin typeface="+mn-lt"/>
                <a:ea typeface="+mn-ea"/>
                <a:cs typeface="+mn-cs"/>
              </a:rPr>
              <a:t>priceless</a:t>
            </a:r>
            <a:r>
              <a:rPr lang="en-US" sz="1200" kern="1200" dirty="0" smtClean="0">
                <a:solidFill>
                  <a:schemeClr val="tx1"/>
                </a:solidFill>
                <a:effectLst/>
                <a:latin typeface="+mn-lt"/>
                <a:ea typeface="+mn-ea"/>
                <a:cs typeface="+mn-cs"/>
              </a:rPr>
              <a:t>” data content. </a:t>
            </a:r>
          </a:p>
          <a:p>
            <a:r>
              <a:rPr lang="en-US" sz="1200" kern="1200" dirty="0" smtClean="0">
                <a:solidFill>
                  <a:schemeClr val="tx1"/>
                </a:solidFill>
                <a:effectLst/>
                <a:latin typeface="+mn-lt"/>
                <a:ea typeface="+mn-ea"/>
                <a:cs typeface="+mn-cs"/>
              </a:rPr>
              <a:t>To steal Kandinsky, hackers need to know </a:t>
            </a:r>
            <a:r>
              <a:rPr lang="en-US" sz="1200" kern="1200" smtClean="0">
                <a:solidFill>
                  <a:schemeClr val="tx1"/>
                </a:solidFill>
                <a:effectLst/>
                <a:latin typeface="+mn-lt"/>
                <a:ea typeface="+mn-ea"/>
                <a:cs typeface="+mn-cs"/>
              </a:rPr>
              <a:t>the corresponding </a:t>
            </a:r>
            <a:r>
              <a:rPr lang="en-US" sz="1200" kern="1200" dirty="0" smtClean="0">
                <a:solidFill>
                  <a:schemeClr val="tx1"/>
                </a:solidFill>
                <a:effectLst/>
                <a:latin typeface="+mn-lt"/>
                <a:ea typeface="+mn-ea"/>
                <a:cs typeface="+mn-cs"/>
              </a:rPr>
              <a:t>memory address. </a:t>
            </a:r>
          </a:p>
          <a:p>
            <a:r>
              <a:rPr lang="en-US" sz="1200" kern="1200" dirty="0" smtClean="0">
                <a:solidFill>
                  <a:schemeClr val="tx1"/>
                </a:solidFill>
                <a:effectLst/>
                <a:latin typeface="+mn-lt"/>
                <a:ea typeface="+mn-ea"/>
                <a:cs typeface="+mn-cs"/>
              </a:rPr>
              <a:t>Let’s assume they do know this address. Usually hackers do know everything. </a:t>
            </a:r>
          </a:p>
          <a:p>
            <a:r>
              <a:rPr lang="en-US" sz="1200" kern="1200" dirty="0" smtClean="0">
                <a:solidFill>
                  <a:schemeClr val="tx1"/>
                </a:solidFill>
                <a:effectLst/>
                <a:latin typeface="+mn-lt"/>
                <a:ea typeface="+mn-ea"/>
                <a:cs typeface="+mn-cs"/>
              </a:rPr>
              <a:t>So the attacker can read this data, and overwrite it. Here we have </a:t>
            </a:r>
            <a:r>
              <a:rPr lang="en-US" sz="1200" u="sng" kern="1200" dirty="0" smtClean="0">
                <a:solidFill>
                  <a:schemeClr val="tx1"/>
                </a:solidFill>
                <a:effectLst/>
                <a:latin typeface="+mn-lt"/>
                <a:ea typeface="+mn-ea"/>
                <a:cs typeface="+mn-cs"/>
              </a:rPr>
              <a:t>only four</a:t>
            </a:r>
            <a:r>
              <a:rPr lang="en-US" sz="1200" kern="1200" dirty="0" smtClean="0">
                <a:solidFill>
                  <a:schemeClr val="tx1"/>
                </a:solidFill>
                <a:effectLst/>
                <a:latin typeface="+mn-lt"/>
                <a:ea typeface="+mn-ea"/>
                <a:cs typeface="+mn-cs"/>
              </a:rPr>
              <a:t> </a:t>
            </a:r>
            <a:r>
              <a:rPr lang="en-US" sz="1200" u="sng" kern="1200" dirty="0" smtClean="0">
                <a:solidFill>
                  <a:schemeClr val="tx1"/>
                </a:solidFill>
                <a:effectLst/>
                <a:latin typeface="+mn-lt"/>
                <a:ea typeface="+mn-ea"/>
                <a:cs typeface="+mn-cs"/>
              </a:rPr>
              <a:t>ones</a:t>
            </a:r>
            <a:r>
              <a:rPr lang="en-US" sz="1200" kern="1200" dirty="0" smtClean="0">
                <a:solidFill>
                  <a:schemeClr val="tx1"/>
                </a:solidFill>
                <a:effectLst/>
                <a:latin typeface="+mn-lt"/>
                <a:ea typeface="+mn-ea"/>
                <a:cs typeface="+mn-cs"/>
              </a:rPr>
              <a:t> instead.</a:t>
            </a:r>
          </a:p>
          <a:p>
            <a:r>
              <a:rPr lang="en-US" sz="1200" kern="1200" dirty="0" smtClean="0">
                <a:solidFill>
                  <a:schemeClr val="tx1"/>
                </a:solidFill>
                <a:effectLst/>
                <a:latin typeface="+mn-lt"/>
                <a:ea typeface="+mn-ea"/>
                <a:cs typeface="+mn-cs"/>
              </a:rPr>
              <a:t>We can see that the attacker did modify the data. </a:t>
            </a:r>
          </a:p>
          <a:p>
            <a:r>
              <a:rPr lang="en-US" sz="1200" kern="1200" dirty="0" smtClean="0">
                <a:solidFill>
                  <a:schemeClr val="tx1"/>
                </a:solidFill>
                <a:effectLst/>
                <a:latin typeface="+mn-lt"/>
                <a:ea typeface="+mn-ea"/>
                <a:cs typeface="+mn-cs"/>
              </a:rPr>
              <a:t>Now, the attacker is entering the British house to </a:t>
            </a:r>
            <a:r>
              <a:rPr lang="en-US" sz="1200" u="sng" kern="1200" dirty="0" smtClean="0">
                <a:solidFill>
                  <a:schemeClr val="tx1"/>
                </a:solidFill>
                <a:effectLst/>
                <a:latin typeface="+mn-lt"/>
                <a:ea typeface="+mn-ea"/>
                <a:cs typeface="+mn-cs"/>
              </a:rPr>
              <a:t>steal</a:t>
            </a:r>
            <a:r>
              <a:rPr lang="en-US" sz="1200" kern="1200" dirty="0" smtClean="0">
                <a:solidFill>
                  <a:schemeClr val="tx1"/>
                </a:solidFill>
                <a:effectLst/>
                <a:latin typeface="+mn-lt"/>
                <a:ea typeface="+mn-ea"/>
                <a:cs typeface="+mn-cs"/>
              </a:rPr>
              <a:t> Banksy’s art. </a:t>
            </a:r>
          </a:p>
          <a:p>
            <a:r>
              <a:rPr lang="en-US" sz="1200" kern="1200" dirty="0" smtClean="0">
                <a:solidFill>
                  <a:schemeClr val="tx1"/>
                </a:solidFill>
                <a:effectLst/>
                <a:latin typeface="+mn-lt"/>
                <a:ea typeface="+mn-ea"/>
                <a:cs typeface="+mn-cs"/>
              </a:rPr>
              <a:t>After overwriting we have only </a:t>
            </a:r>
            <a:r>
              <a:rPr lang="en-US" sz="1200" u="sng" kern="1200" dirty="0" smtClean="0">
                <a:solidFill>
                  <a:schemeClr val="tx1"/>
                </a:solidFill>
                <a:effectLst/>
                <a:latin typeface="+mn-lt"/>
                <a:ea typeface="+mn-ea"/>
                <a:cs typeface="+mn-cs"/>
              </a:rPr>
              <a:t>four twos</a:t>
            </a:r>
            <a:r>
              <a:rPr lang="en-US" sz="1200" kern="1200" dirty="0" smtClean="0">
                <a:solidFill>
                  <a:schemeClr val="tx1"/>
                </a:solidFill>
                <a:effectLst/>
                <a:latin typeface="+mn-lt"/>
                <a:ea typeface="+mn-ea"/>
                <a:cs typeface="+mn-cs"/>
              </a:rPr>
              <a:t> instead. Banksy collection has disappeared. Both data buffers were </a:t>
            </a:r>
            <a:r>
              <a:rPr lang="en-US" sz="1200" u="sng" kern="1200" dirty="0" smtClean="0">
                <a:solidFill>
                  <a:schemeClr val="tx1"/>
                </a:solidFill>
                <a:effectLst/>
                <a:latin typeface="+mn-lt"/>
                <a:ea typeface="+mn-ea"/>
                <a:cs typeface="+mn-cs"/>
              </a:rPr>
              <a:t>stolen</a:t>
            </a:r>
            <a:r>
              <a:rPr lang="en-US" sz="1200" kern="1200" dirty="0" smtClean="0">
                <a:solidFill>
                  <a:schemeClr val="tx1"/>
                </a:solidFill>
                <a:effectLst/>
                <a:latin typeface="+mn-lt"/>
                <a:ea typeface="+mn-ea"/>
                <a:cs typeface="+mn-cs"/>
              </a:rPr>
              <a:t> and </a:t>
            </a:r>
            <a:r>
              <a:rPr lang="en-US" sz="1200" u="sng" kern="1200" dirty="0" smtClean="0">
                <a:solidFill>
                  <a:schemeClr val="tx1"/>
                </a:solidFill>
                <a:effectLst/>
                <a:latin typeface="+mn-lt"/>
                <a:ea typeface="+mn-ea"/>
                <a:cs typeface="+mn-cs"/>
              </a:rPr>
              <a:t>modified</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8</a:t>
            </a:fld>
            <a:endParaRPr lang="en-US"/>
          </a:p>
        </p:txBody>
      </p:sp>
    </p:spTree>
    <p:extLst>
      <p:ext uri="{BB962C8B-B14F-4D97-AF65-F5344CB8AC3E}">
        <p14:creationId xmlns:p14="http://schemas.microsoft.com/office/powerpoint/2010/main" val="3591887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Hacker-attacker has successfully stolen both private collections. </a:t>
            </a:r>
          </a:p>
          <a:p>
            <a:r>
              <a:rPr lang="en-US" sz="1200" kern="1200" dirty="0" smtClean="0">
                <a:solidFill>
                  <a:schemeClr val="tx1"/>
                </a:solidFill>
                <a:effectLst/>
                <a:latin typeface="+mn-lt"/>
                <a:ea typeface="+mn-ea"/>
                <a:cs typeface="+mn-cs"/>
              </a:rPr>
              <a:t>It means that our houses were not protected in a proper way. </a:t>
            </a:r>
          </a:p>
          <a:p>
            <a:r>
              <a:rPr lang="en-US" sz="1200" kern="1200" dirty="0" smtClean="0">
                <a:solidFill>
                  <a:schemeClr val="tx1"/>
                </a:solidFill>
                <a:effectLst/>
                <a:latin typeface="+mn-lt"/>
                <a:ea typeface="+mn-ea"/>
                <a:cs typeface="+mn-cs"/>
              </a:rPr>
              <a:t>What was wrong? How can we defend them? We will see it later. </a:t>
            </a:r>
          </a:p>
          <a:p>
            <a:r>
              <a:rPr lang="en-US" sz="1200" kern="1200" dirty="0" smtClean="0">
                <a:solidFill>
                  <a:schemeClr val="tx1"/>
                </a:solidFill>
                <a:effectLst/>
                <a:latin typeface="+mn-lt"/>
                <a:ea typeface="+mn-ea"/>
                <a:cs typeface="+mn-cs"/>
              </a:rPr>
              <a:t>And now let’s go back to demo to see how the attacker can even escalate process privileges.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attacker is starting the CMD. After launching it, he is getting its process ID. Done. He is copying its PID. We can see that the CMD has users’ privileges and it is not enough to reconfigure the Windows Firewall, which is expected.</a:t>
            </a:r>
          </a:p>
          <a:p>
            <a:r>
              <a:rPr lang="en-US" sz="1200" kern="1200" dirty="0" smtClean="0">
                <a:solidFill>
                  <a:schemeClr val="tx1"/>
                </a:solidFill>
                <a:effectLst/>
                <a:latin typeface="+mn-lt"/>
                <a:ea typeface="+mn-ea"/>
                <a:cs typeface="+mn-cs"/>
              </a:rPr>
              <a:t>Now the attacker is trying to elevate the CMD privileges. He is using PRIV command with process ID. </a:t>
            </a:r>
          </a:p>
          <a:p>
            <a:r>
              <a:rPr lang="en-US" sz="1200" kern="1200" dirty="0" smtClean="0">
                <a:solidFill>
                  <a:schemeClr val="tx1"/>
                </a:solidFill>
                <a:effectLst/>
                <a:latin typeface="+mn-lt"/>
                <a:ea typeface="+mn-ea"/>
                <a:cs typeface="+mn-cs"/>
              </a:rPr>
              <a:t>Checking the privileges again. The privileges have been escalated. Now the CMD has the highest privileges and now CMD can reconfigure the Windows Firewall service and even can turn it off. </a:t>
            </a:r>
          </a:p>
          <a:p>
            <a:r>
              <a:rPr lang="en-US" sz="1200" kern="1200" dirty="0" smtClean="0">
                <a:solidFill>
                  <a:schemeClr val="tx1"/>
                </a:solidFill>
                <a:effectLst/>
                <a:latin typeface="+mn-lt"/>
                <a:ea typeface="+mn-ea"/>
                <a:cs typeface="+mn-cs"/>
              </a:rPr>
              <a:t>We can see only a small message, which confirms that the Firewall is out of service and it cannot be automatically restarted. This is very good news for hackers. </a:t>
            </a:r>
          </a:p>
          <a:p>
            <a:r>
              <a:rPr lang="en-US" sz="1200" kern="1200" dirty="0" smtClean="0">
                <a:solidFill>
                  <a:schemeClr val="tx1"/>
                </a:solidFill>
                <a:effectLst/>
                <a:latin typeface="+mn-lt"/>
                <a:ea typeface="+mn-ea"/>
                <a:cs typeface="+mn-cs"/>
              </a:rPr>
              <a:t>But let’s wait for </a:t>
            </a:r>
            <a:r>
              <a:rPr lang="en-US" sz="1200" kern="1200" dirty="0" err="1" smtClean="0">
                <a:solidFill>
                  <a:schemeClr val="tx1"/>
                </a:solidFill>
                <a:effectLst/>
                <a:latin typeface="+mn-lt"/>
                <a:ea typeface="+mn-ea"/>
                <a:cs typeface="+mn-cs"/>
              </a:rPr>
              <a:t>PatchGuard</a:t>
            </a:r>
            <a:r>
              <a:rPr lang="en-US" sz="1200" kern="1200" dirty="0" smtClean="0">
                <a:solidFill>
                  <a:schemeClr val="tx1"/>
                </a:solidFill>
                <a:effectLst/>
                <a:latin typeface="+mn-lt"/>
                <a:ea typeface="+mn-ea"/>
                <a:cs typeface="+mn-cs"/>
              </a:rPr>
              <a:t> reaction, which is designed to prevent illegal memory modifications. </a:t>
            </a:r>
          </a:p>
          <a:p>
            <a:r>
              <a:rPr lang="en-US" sz="1200" kern="1200" dirty="0" smtClean="0">
                <a:solidFill>
                  <a:schemeClr val="tx1"/>
                </a:solidFill>
                <a:effectLst/>
                <a:latin typeface="+mn-lt"/>
                <a:ea typeface="+mn-ea"/>
                <a:cs typeface="+mn-cs"/>
              </a:rPr>
              <a:t>We’ve been waiting for 10 hours it is quite a long time and nothing has happened. The OS has not been crushed. It means that </a:t>
            </a:r>
            <a:r>
              <a:rPr lang="en-US" sz="1200" kern="1200" dirty="0" err="1" smtClean="0">
                <a:solidFill>
                  <a:schemeClr val="tx1"/>
                </a:solidFill>
                <a:effectLst/>
                <a:latin typeface="+mn-lt"/>
                <a:ea typeface="+mn-ea"/>
                <a:cs typeface="+mn-cs"/>
              </a:rPr>
              <a:t>PatchGuard</a:t>
            </a:r>
            <a:r>
              <a:rPr lang="en-US" sz="1200" kern="1200" dirty="0" smtClean="0">
                <a:solidFill>
                  <a:schemeClr val="tx1"/>
                </a:solidFill>
                <a:effectLst/>
                <a:latin typeface="+mn-lt"/>
                <a:ea typeface="+mn-ea"/>
                <a:cs typeface="+mn-cs"/>
              </a:rPr>
              <a:t> didn’t prevent the invasion and the OS became infected.</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9</a:t>
            </a:fld>
            <a:endParaRPr lang="en-US"/>
          </a:p>
        </p:txBody>
      </p:sp>
    </p:spTree>
    <p:extLst>
      <p:ext uri="{BB962C8B-B14F-4D97-AF65-F5344CB8AC3E}">
        <p14:creationId xmlns:p14="http://schemas.microsoft.com/office/powerpoint/2010/main" val="79862399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3354543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2465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89718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592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6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lnSpc>
                <a:spcPct val="130000"/>
              </a:lnSpc>
              <a:defRPr sz="3200"/>
            </a:lvl1pPr>
            <a:lvl2pPr>
              <a:lnSpc>
                <a:spcPct val="114000"/>
              </a:lnSpc>
              <a:defRPr sz="2800"/>
            </a:lvl2pPr>
            <a:lvl3pPr>
              <a:lnSpc>
                <a:spcPct val="100000"/>
              </a:lnSpc>
              <a:defRPr sz="2400"/>
            </a:lvl3pPr>
            <a:lvl4pPr>
              <a:lnSpc>
                <a:spcPct val="100000"/>
              </a:lnSpc>
              <a:defRPr sz="2400"/>
            </a:lvl4pPr>
            <a:lvl5pPr>
              <a:lnSpc>
                <a:spcPct val="100000"/>
              </a:lnSpc>
              <a:defRPr sz="2400"/>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8664C608-40B1-4030-A28D-5B74BC98ADCE}" type="datetimeFigureOut">
              <a:rPr lang="en-US" smtClean="0"/>
              <a:t>12/11/2018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a:xfrm>
            <a:off x="1069848" y="0"/>
            <a:ext cx="10058400" cy="1231900"/>
          </a:xfrm>
        </p:spPr>
        <p:txBody>
          <a:bodyPr/>
          <a:lstStyle>
            <a:lvl1pPr>
              <a:defRPr baseline="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52640614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12/11/2018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2528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6306329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12/11/2018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32148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12/11/2018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0484817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12/11/2018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1061416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78406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12/11/2018</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13148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5.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12/11/2018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05276781"/>
      </p:ext>
    </p:extLst>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5081691"/>
      </p:ext>
    </p:extLst>
  </p:cSld>
  <p:clrMap bg1="lt1" tx1="dk1" bg2="lt2" tx2="dk2" accent1="accent1" accent2="accent2" accent3="accent3" accent4="accent4" accent5="accent5" accent6="accent6" hlink="hlink" folHlink="folHlink"/>
  <p:sldLayoutIdLst>
    <p:sldLayoutId id="2147483925" r:id="rId1"/>
    <p:sldLayoutId id="214748392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 Id="rId9" Type="http://schemas.openxmlformats.org/officeDocument/2006/relationships/image" Target="../media/image23.jpeg"/></Relationships>
</file>

<file path=ppt/slides/_rels/slide2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 Id="rId9" Type="http://schemas.openxmlformats.org/officeDocument/2006/relationships/image" Target="../media/image23.jpeg"/></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file:///K:\Dropbox\_Pubs&amp;Confs\19\MemoryRanger_paper_slides\demo2.bat"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youtube.com/embed/vrm9cgn5DsU?vq=hd1080"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8.png"/><Relationship Id="rId7" Type="http://schemas.openxmlformats.org/officeDocument/2006/relationships/image" Target="../media/image26.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28.emf"/></Relationships>
</file>

<file path=ppt/slides/_rels/slide32.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8.png"/><Relationship Id="rId7" Type="http://schemas.openxmlformats.org/officeDocument/2006/relationships/image" Target="../media/image26.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28.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hart" Target="../charts/char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file:///K:\Dropbox\_Pubs&amp;Confs\19\MemoryRanger_paper_slides\demo1.ba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youtube.com/embed/HNxc-tjy3QA?vq=hd108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0" y="3342820"/>
            <a:ext cx="12192000" cy="2123658"/>
          </a:xfrm>
          <a:prstGeom prst="rect">
            <a:avLst/>
          </a:prstGeom>
        </p:spPr>
        <p:txBody>
          <a:bodyPr wrap="square">
            <a:spAutoFit/>
          </a:bodyPr>
          <a:lstStyle/>
          <a:p>
            <a:pPr marL="3044952"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all" spc="0" normalizeH="0" baseline="0" noProof="0" dirty="0" smtClean="0">
                <a:ln>
                  <a:noFill/>
                </a:ln>
                <a:solidFill>
                  <a:prstClr val="white"/>
                </a:solidFill>
                <a:effectLst/>
                <a:uLnTx/>
                <a:uFillTx/>
                <a:latin typeface="Rockwell Condensed" panose="02060603050405020104"/>
                <a:ea typeface="+mn-ea"/>
                <a:cs typeface="+mn-cs"/>
              </a:rPr>
              <a:t>Divide et </a:t>
            </a:r>
            <a:r>
              <a:rPr kumimoji="0" lang="en-US" sz="4400" b="0" i="0" u="none" strike="noStrike" kern="0" cap="all" spc="0" normalizeH="0" baseline="0" noProof="0" dirty="0" err="1" smtClean="0">
                <a:ln>
                  <a:noFill/>
                </a:ln>
                <a:solidFill>
                  <a:prstClr val="white"/>
                </a:solidFill>
                <a:effectLst/>
                <a:uLnTx/>
                <a:uFillTx/>
                <a:latin typeface="Rockwell Condensed" panose="02060603050405020104"/>
                <a:ea typeface="+mn-ea"/>
                <a:cs typeface="+mn-cs"/>
              </a:rPr>
              <a:t>Impera</a:t>
            </a:r>
            <a:r>
              <a:rPr kumimoji="0" lang="en-US" sz="4400" b="0" i="0" u="none" strike="noStrike" kern="0" cap="all" spc="0" normalizeH="0" baseline="0" noProof="0" dirty="0" smtClean="0">
                <a:ln>
                  <a:noFill/>
                </a:ln>
                <a:solidFill>
                  <a:prstClr val="white"/>
                </a:solidFill>
                <a:effectLst/>
                <a:uLnTx/>
                <a:uFillTx/>
                <a:latin typeface="Rockwell Condensed" panose="02060603050405020104"/>
                <a:ea typeface="+mn-ea"/>
                <a:cs typeface="+mn-cs"/>
              </a:rPr>
              <a:t>: </a:t>
            </a:r>
            <a:br>
              <a:rPr kumimoji="0" lang="en-US" sz="4400" b="0" i="0" u="none" strike="noStrike" kern="0" cap="all" spc="0" normalizeH="0" baseline="0" noProof="0" dirty="0" smtClean="0">
                <a:ln>
                  <a:noFill/>
                </a:ln>
                <a:solidFill>
                  <a:prstClr val="white"/>
                </a:solidFill>
                <a:effectLst/>
                <a:uLnTx/>
                <a:uFillTx/>
                <a:latin typeface="Rockwell Condensed" panose="02060603050405020104"/>
                <a:ea typeface="+mn-ea"/>
                <a:cs typeface="+mn-cs"/>
              </a:rPr>
            </a:br>
            <a:r>
              <a:rPr kumimoji="0" lang="en-US" sz="4400" b="0" i="0" u="none" strike="noStrike" kern="0" cap="all" spc="0" normalizeH="0" baseline="0" noProof="0" dirty="0" smtClean="0">
                <a:ln>
                  <a:noFill/>
                </a:ln>
                <a:solidFill>
                  <a:prstClr val="white"/>
                </a:solidFill>
                <a:effectLst/>
                <a:uLnTx/>
                <a:uFillTx/>
                <a:latin typeface="Rockwell Condensed" panose="02060603050405020104"/>
                <a:ea typeface="+mn-ea"/>
                <a:cs typeface="+mn-cs"/>
              </a:rPr>
              <a:t>Memory ranger runs drivers in </a:t>
            </a:r>
            <a:br>
              <a:rPr kumimoji="0" lang="en-US" sz="4400" b="0" i="0" u="none" strike="noStrike" kern="0" cap="all" spc="0" normalizeH="0" baseline="0" noProof="0" dirty="0" smtClean="0">
                <a:ln>
                  <a:noFill/>
                </a:ln>
                <a:solidFill>
                  <a:prstClr val="white"/>
                </a:solidFill>
                <a:effectLst/>
                <a:uLnTx/>
                <a:uFillTx/>
                <a:latin typeface="Rockwell Condensed" panose="02060603050405020104"/>
                <a:ea typeface="+mn-ea"/>
                <a:cs typeface="+mn-cs"/>
              </a:rPr>
            </a:br>
            <a:r>
              <a:rPr kumimoji="0" lang="en-US" sz="4400" b="0" i="0" u="none" strike="noStrike" kern="0" cap="all" spc="0" normalizeH="0" baseline="0" noProof="0" dirty="0" smtClean="0">
                <a:ln>
                  <a:noFill/>
                </a:ln>
                <a:solidFill>
                  <a:prstClr val="white"/>
                </a:solidFill>
                <a:effectLst/>
                <a:uLnTx/>
                <a:uFillTx/>
                <a:latin typeface="Rockwell Condensed" panose="02060603050405020104"/>
                <a:ea typeface="+mn-ea"/>
                <a:cs typeface="+mn-cs"/>
              </a:rPr>
              <a:t>Isolated Kernel Spaces</a:t>
            </a: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p:sp>
        <p:nvSpPr>
          <p:cNvPr id="7" name="Rectangle 6"/>
          <p:cNvSpPr/>
          <p:nvPr/>
        </p:nvSpPr>
        <p:spPr>
          <a:xfrm>
            <a:off x="4897244" y="5852720"/>
            <a:ext cx="2397515" cy="397032"/>
          </a:xfrm>
          <a:prstGeom prst="rect">
            <a:avLst/>
          </a:prstGeom>
        </p:spPr>
        <p:txBody>
          <a:bodyPr wrap="none">
            <a:spAutoFit/>
          </a:bodyPr>
          <a:lstStyle/>
          <a:p>
            <a:pPr marL="0" marR="0" lvl="0" indent="0" algn="ctr" defTabSz="914400" rtl="0" eaLnBrk="1" fontAlgn="auto" latinLnBrk="0" hangingPunct="1">
              <a:lnSpc>
                <a:spcPct val="90000"/>
              </a:lnSpc>
              <a:spcBef>
                <a:spcPts val="1200"/>
              </a:spcBef>
              <a:spcAft>
                <a:spcPts val="0"/>
              </a:spcAft>
              <a:buClr>
                <a:srgbClr val="FFCA08">
                  <a:lumMod val="75000"/>
                </a:srgbClr>
              </a:buClr>
              <a:buSzPct val="85000"/>
              <a:buFontTx/>
              <a:buNone/>
              <a:tabLst/>
              <a:defRPr/>
            </a:pPr>
            <a:r>
              <a:rPr kumimoji="0" lang="en-US" sz="2200" b="0" i="0" u="none" strike="noStrike" kern="1200" cap="none" spc="0" normalizeH="0" baseline="0" noProof="0" dirty="0">
                <a:ln>
                  <a:noFill/>
                </a:ln>
                <a:solidFill>
                  <a:prstClr val="white"/>
                </a:solidFill>
                <a:effectLst/>
                <a:uLnTx/>
                <a:uFillTx/>
                <a:latin typeface="Rockwell" panose="02060603020205020403"/>
                <a:ea typeface="+mn-ea"/>
                <a:cs typeface="+mn-cs"/>
              </a:rPr>
              <a:t>Igor Korkin,</a:t>
            </a:r>
            <a:r>
              <a:rPr kumimoji="0" lang="ru-RU" sz="22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t>
            </a:r>
            <a:r>
              <a:rPr kumimoji="0" lang="en-US" sz="2200" b="0" i="0" u="none" strike="noStrike" kern="1200" cap="none" spc="0" normalizeH="0" baseline="0" noProof="0" dirty="0" err="1" smtClean="0">
                <a:ln>
                  <a:noFill/>
                </a:ln>
                <a:solidFill>
                  <a:prstClr val="white"/>
                </a:solidFill>
                <a:effectLst/>
                <a:uLnTx/>
                <a:uFillTx/>
                <a:latin typeface="Rockwell" panose="02060603020205020403"/>
                <a:ea typeface="+mn-ea"/>
                <a:cs typeface="+mn-cs"/>
              </a:rPr>
              <a:t>Ph.D</a:t>
            </a:r>
            <a:endParaRPr kumimoji="0" lang="en-US" sz="22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30446430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663348" cy="972152"/>
          </a:xfrm>
        </p:spPr>
        <p:txBody>
          <a:bodyPr>
            <a:normAutofit/>
          </a:bodyPr>
          <a:lstStyle/>
          <a:p>
            <a:r>
              <a:rPr lang="en-US" sz="4900" dirty="0" smtClean="0"/>
              <a:t>THE attack has not been prevented</a:t>
            </a:r>
            <a:endParaRPr lang="en-US" sz="4900" dirty="0"/>
          </a:p>
        </p:txBody>
      </p:sp>
      <p:pic>
        <p:nvPicPr>
          <p:cNvPr id="4" name="Picture 3"/>
          <p:cNvPicPr>
            <a:picLocks noChangeAspect="1"/>
          </p:cNvPicPr>
          <p:nvPr/>
        </p:nvPicPr>
        <p:blipFill>
          <a:blip r:embed="rId3"/>
          <a:stretch>
            <a:fillRect/>
          </a:stretch>
        </p:blipFill>
        <p:spPr>
          <a:xfrm>
            <a:off x="1692083" y="809319"/>
            <a:ext cx="8442515" cy="5938438"/>
          </a:xfrm>
          <a:prstGeom prst="rect">
            <a:avLst/>
          </a:prstGeom>
        </p:spPr>
      </p:pic>
    </p:spTree>
    <p:extLst>
      <p:ext uri="{BB962C8B-B14F-4D97-AF65-F5344CB8AC3E}">
        <p14:creationId xmlns:p14="http://schemas.microsoft.com/office/powerpoint/2010/main" val="13657991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1003300"/>
          </a:xfrm>
        </p:spPr>
        <p:txBody>
          <a:bodyPr>
            <a:normAutofit/>
          </a:bodyPr>
          <a:lstStyle/>
          <a:p>
            <a:r>
              <a:rPr lang="en-US" sz="4900" dirty="0"/>
              <a:t>Background analysis</a:t>
            </a:r>
          </a:p>
        </p:txBody>
      </p:sp>
      <p:graphicFrame>
        <p:nvGraphicFramePr>
          <p:cNvPr id="6" name="Table 5"/>
          <p:cNvGraphicFramePr>
            <a:graphicFrameLocks noGrp="1"/>
          </p:cNvGraphicFramePr>
          <p:nvPr>
            <p:extLst>
              <p:ext uri="{D42A27DB-BD31-4B8C-83A1-F6EECF244321}">
                <p14:modId xmlns:p14="http://schemas.microsoft.com/office/powerpoint/2010/main" val="3437240196"/>
              </p:ext>
            </p:extLst>
          </p:nvPr>
        </p:nvGraphicFramePr>
        <p:xfrm>
          <a:off x="187198" y="914400"/>
          <a:ext cx="11823700" cy="5669280"/>
        </p:xfrm>
        <a:graphic>
          <a:graphicData uri="http://schemas.openxmlformats.org/drawingml/2006/table">
            <a:tbl>
              <a:tblPr firstRow="1" bandRow="1">
                <a:tableStyleId>{5940675A-B579-460E-94D1-54222C63F5DA}</a:tableStyleId>
              </a:tblPr>
              <a:tblGrid>
                <a:gridCol w="2035302">
                  <a:extLst>
                    <a:ext uri="{9D8B030D-6E8A-4147-A177-3AD203B41FA5}">
                      <a16:colId xmlns:a16="http://schemas.microsoft.com/office/drawing/2014/main" val="2243703504"/>
                    </a:ext>
                  </a:extLst>
                </a:gridCol>
                <a:gridCol w="1752600">
                  <a:extLst>
                    <a:ext uri="{9D8B030D-6E8A-4147-A177-3AD203B41FA5}">
                      <a16:colId xmlns:a16="http://schemas.microsoft.com/office/drawing/2014/main" val="2139377538"/>
                    </a:ext>
                  </a:extLst>
                </a:gridCol>
                <a:gridCol w="2257295">
                  <a:extLst>
                    <a:ext uri="{9D8B030D-6E8A-4147-A177-3AD203B41FA5}">
                      <a16:colId xmlns:a16="http://schemas.microsoft.com/office/drawing/2014/main" val="932017187"/>
                    </a:ext>
                  </a:extLst>
                </a:gridCol>
                <a:gridCol w="1387605">
                  <a:extLst>
                    <a:ext uri="{9D8B030D-6E8A-4147-A177-3AD203B41FA5}">
                      <a16:colId xmlns:a16="http://schemas.microsoft.com/office/drawing/2014/main" val="3567406122"/>
                    </a:ext>
                  </a:extLst>
                </a:gridCol>
                <a:gridCol w="2349500">
                  <a:extLst>
                    <a:ext uri="{9D8B030D-6E8A-4147-A177-3AD203B41FA5}">
                      <a16:colId xmlns:a16="http://schemas.microsoft.com/office/drawing/2014/main" val="1040190845"/>
                    </a:ext>
                  </a:extLst>
                </a:gridCol>
                <a:gridCol w="1054100">
                  <a:extLst>
                    <a:ext uri="{9D8B030D-6E8A-4147-A177-3AD203B41FA5}">
                      <a16:colId xmlns:a16="http://schemas.microsoft.com/office/drawing/2014/main" val="4153521227"/>
                    </a:ext>
                  </a:extLst>
                </a:gridCol>
                <a:gridCol w="987298">
                  <a:extLst>
                    <a:ext uri="{9D8B030D-6E8A-4147-A177-3AD203B41FA5}">
                      <a16:colId xmlns:a16="http://schemas.microsoft.com/office/drawing/2014/main" val="2138780885"/>
                    </a:ext>
                  </a:extLst>
                </a:gridCol>
              </a:tblGrid>
              <a:tr h="370840">
                <a:tc rowSpan="3">
                  <a:txBody>
                    <a:bodyPr/>
                    <a:lstStyle/>
                    <a:p>
                      <a:pPr algn="ctr"/>
                      <a:r>
                        <a:rPr lang="en-US" sz="2400" dirty="0" smtClean="0"/>
                        <a:t>Memory protection projects</a:t>
                      </a:r>
                      <a:endParaRPr lang="en-US" sz="2400" dirty="0"/>
                    </a:p>
                  </a:txBody>
                  <a:tcPr anchor="ctr"/>
                </a:tc>
                <a:tc gridSpan="6">
                  <a:txBody>
                    <a:bodyPr/>
                    <a:lstStyle/>
                    <a:p>
                      <a:pPr algn="ctr"/>
                      <a:r>
                        <a:rPr lang="en-US" sz="2400" dirty="0" smtClean="0"/>
                        <a:t>Malware attacks</a:t>
                      </a:r>
                      <a:r>
                        <a:rPr lang="en-US" sz="2400" baseline="0" dirty="0" smtClean="0"/>
                        <a:t> on </a:t>
                      </a:r>
                      <a:endParaRPr lang="en-US" sz="2400" dirty="0"/>
                    </a:p>
                  </a:txBody>
                  <a:tcPr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063341769"/>
                  </a:ext>
                </a:extLst>
              </a:tr>
              <a:tr h="370840">
                <a:tc vMerge="1">
                  <a:txBody>
                    <a:bodyPr/>
                    <a:lstStyle/>
                    <a:p>
                      <a:pPr algn="ctr"/>
                      <a:endParaRPr lang="en-US" sz="3200" dirty="0"/>
                    </a:p>
                  </a:txBody>
                  <a:tcPr/>
                </a:tc>
                <a:tc gridSpan="2">
                  <a:txBody>
                    <a:bodyPr/>
                    <a:lstStyle/>
                    <a:p>
                      <a:pPr algn="ctr"/>
                      <a:r>
                        <a:rPr lang="en-US" sz="2400" dirty="0" smtClean="0"/>
                        <a:t>Code of OS &amp; </a:t>
                      </a:r>
                      <a:br>
                        <a:rPr lang="en-US" sz="2400" dirty="0" smtClean="0"/>
                      </a:br>
                      <a:r>
                        <a:rPr lang="en-US" sz="2400" dirty="0" smtClean="0"/>
                        <a:t>third-party drivers</a:t>
                      </a:r>
                      <a:endParaRPr lang="en-US" sz="2400" dirty="0"/>
                    </a:p>
                  </a:txBody>
                  <a:tcPr anchor="ctr"/>
                </a:tc>
                <a:tc hMerge="1">
                  <a:txBody>
                    <a:bodyPr/>
                    <a:lstStyle/>
                    <a:p>
                      <a:pPr algn="ctr"/>
                      <a:endParaRPr lang="en-US" dirty="0"/>
                    </a:p>
                  </a:txBody>
                  <a:tcPr/>
                </a:tc>
                <a:tc gridSpan="2">
                  <a:txBody>
                    <a:bodyPr/>
                    <a:lstStyle/>
                    <a:p>
                      <a:pPr algn="ctr"/>
                      <a:r>
                        <a:rPr lang="en-US" sz="2400" dirty="0" smtClean="0"/>
                        <a:t>OS data: </a:t>
                      </a:r>
                      <a:br>
                        <a:rPr lang="en-US" sz="2400" dirty="0" smtClean="0"/>
                      </a:br>
                      <a:r>
                        <a:rPr lang="en-US" sz="2400" dirty="0" smtClean="0"/>
                        <a:t>internal</a:t>
                      </a:r>
                      <a:r>
                        <a:rPr lang="en-US" sz="2400" baseline="0" dirty="0" smtClean="0"/>
                        <a:t> </a:t>
                      </a:r>
                      <a:r>
                        <a:rPr lang="en-US" sz="2400" dirty="0" smtClean="0"/>
                        <a:t>structures</a:t>
                      </a:r>
                      <a:endParaRPr lang="en-US" sz="2400" dirty="0"/>
                    </a:p>
                  </a:txBody>
                  <a:tcPr anchor="ctr"/>
                </a:tc>
                <a:tc hMerge="1">
                  <a:txBody>
                    <a:bodyPr/>
                    <a:lstStyle/>
                    <a:p>
                      <a:pPr algn="ctr"/>
                      <a:endParaRPr lang="en-US" dirty="0"/>
                    </a:p>
                  </a:txBody>
                  <a:tcPr/>
                </a:tc>
                <a:tc gridSpan="2">
                  <a:txBody>
                    <a:bodyPr/>
                    <a:lstStyle/>
                    <a:p>
                      <a:pPr algn="ctr"/>
                      <a:r>
                        <a:rPr lang="en-US" sz="2400" dirty="0" smtClean="0"/>
                        <a:t>Data of third- party drivers</a:t>
                      </a:r>
                      <a:endParaRPr lang="en-US" sz="2400" dirty="0"/>
                    </a:p>
                  </a:txBody>
                  <a:tcPr anchor="ctr"/>
                </a:tc>
                <a:tc hMerge="1">
                  <a:txBody>
                    <a:bodyPr/>
                    <a:lstStyle/>
                    <a:p>
                      <a:pPr algn="ctr"/>
                      <a:endParaRPr lang="en-US" dirty="0"/>
                    </a:p>
                  </a:txBody>
                  <a:tcPr/>
                </a:tc>
                <a:extLst>
                  <a:ext uri="{0D108BD9-81ED-4DB2-BD59-A6C34878D82A}">
                    <a16:rowId xmlns:a16="http://schemas.microsoft.com/office/drawing/2014/main" val="139596408"/>
                  </a:ext>
                </a:extLst>
              </a:tr>
              <a:tr h="370840">
                <a:tc vMerge="1">
                  <a:txBody>
                    <a:bodyPr/>
                    <a:lstStyle/>
                    <a:p>
                      <a:pPr algn="ctr"/>
                      <a:endParaRPr lang="en-US" sz="3200" dirty="0"/>
                    </a:p>
                  </a:txBody>
                  <a:tcPr/>
                </a:tc>
                <a:tc>
                  <a:txBody>
                    <a:bodyPr/>
                    <a:lstStyle/>
                    <a:p>
                      <a:pPr algn="ctr"/>
                      <a:r>
                        <a:rPr lang="en-US" sz="2400" dirty="0" smtClean="0"/>
                        <a:t>Read</a:t>
                      </a:r>
                      <a:endParaRPr lang="en-US" sz="2400" dirty="0"/>
                    </a:p>
                  </a:txBody>
                  <a:tcPr anchor="ctr"/>
                </a:tc>
                <a:tc>
                  <a:txBody>
                    <a:bodyPr/>
                    <a:lstStyle/>
                    <a:p>
                      <a:pPr algn="ctr"/>
                      <a:r>
                        <a:rPr lang="en-US" sz="2400" dirty="0" smtClean="0"/>
                        <a:t>Write</a:t>
                      </a:r>
                      <a:endParaRPr lang="en-US" sz="2400" dirty="0"/>
                    </a:p>
                  </a:txBody>
                  <a:tcPr anchor="ctr"/>
                </a:tc>
                <a:tc>
                  <a:txBody>
                    <a:bodyPr/>
                    <a:lstStyle/>
                    <a:p>
                      <a:pPr algn="ctr"/>
                      <a:r>
                        <a:rPr lang="en-US" sz="2400" dirty="0" smtClean="0"/>
                        <a:t>Read</a:t>
                      </a:r>
                      <a:endParaRPr lang="en-US" sz="2400" dirty="0"/>
                    </a:p>
                  </a:txBody>
                  <a:tcPr anchor="ctr"/>
                </a:tc>
                <a:tc>
                  <a:txBody>
                    <a:bodyPr/>
                    <a:lstStyle/>
                    <a:p>
                      <a:pPr algn="ctr"/>
                      <a:r>
                        <a:rPr lang="en-US" sz="2400" dirty="0" smtClean="0"/>
                        <a:t>Write</a:t>
                      </a:r>
                      <a:endParaRPr lang="en-US" sz="2400" dirty="0"/>
                    </a:p>
                  </a:txBody>
                  <a:tcPr anchor="ctr"/>
                </a:tc>
                <a:tc>
                  <a:txBody>
                    <a:bodyPr/>
                    <a:lstStyle/>
                    <a:p>
                      <a:pPr algn="ctr"/>
                      <a:r>
                        <a:rPr lang="en-US" sz="2400" dirty="0" smtClean="0"/>
                        <a:t>Read</a:t>
                      </a:r>
                      <a:endParaRPr lang="en-US" sz="2400" dirty="0"/>
                    </a:p>
                  </a:txBody>
                  <a:tcPr anchor="ctr"/>
                </a:tc>
                <a:tc>
                  <a:txBody>
                    <a:bodyPr/>
                    <a:lstStyle/>
                    <a:p>
                      <a:pPr algn="ctr"/>
                      <a:r>
                        <a:rPr lang="en-US" sz="2400" dirty="0" smtClean="0"/>
                        <a:t>Write</a:t>
                      </a:r>
                      <a:endParaRPr lang="en-US" sz="2400" dirty="0"/>
                    </a:p>
                  </a:txBody>
                  <a:tcPr anchor="ctr"/>
                </a:tc>
                <a:extLst>
                  <a:ext uri="{0D108BD9-81ED-4DB2-BD59-A6C34878D82A}">
                    <a16:rowId xmlns:a16="http://schemas.microsoft.com/office/drawing/2014/main" val="1581377983"/>
                  </a:ext>
                </a:extLst>
              </a:tr>
              <a:tr h="370840">
                <a:tc>
                  <a:txBody>
                    <a:bodyPr/>
                    <a:lstStyle/>
                    <a:p>
                      <a:pPr algn="ctr"/>
                      <a:r>
                        <a:rPr lang="en-US" sz="2400" dirty="0" smtClean="0"/>
                        <a:t>Windows Security</a:t>
                      </a:r>
                      <a:endParaRPr lang="en-US" sz="2400" dirty="0"/>
                    </a:p>
                  </a:txBody>
                  <a:tcPr anchor="ctr">
                    <a:noFill/>
                  </a:tcPr>
                </a:tc>
                <a:tc>
                  <a:txBody>
                    <a:bodyPr/>
                    <a:lstStyle/>
                    <a:p>
                      <a:pPr algn="ctr"/>
                      <a:r>
                        <a:rPr lang="en-US" sz="2400" dirty="0" smtClean="0"/>
                        <a:t>-</a:t>
                      </a:r>
                      <a:endParaRPr lang="en-US" sz="2400" dirty="0"/>
                    </a:p>
                  </a:txBody>
                  <a:tcPr anchor="ctr">
                    <a:noFill/>
                  </a:tcPr>
                </a:tc>
                <a:tc>
                  <a:txBody>
                    <a:bodyPr/>
                    <a:lstStyle/>
                    <a:p>
                      <a:pPr algn="ctr"/>
                      <a:r>
                        <a:rPr lang="en-US" sz="2400" dirty="0" smtClean="0"/>
                        <a:t>BSOD 0xBE by Device Guard</a:t>
                      </a:r>
                      <a:endParaRPr lang="en-US" sz="2400" dirty="0"/>
                    </a:p>
                  </a:txBody>
                  <a:tcPr anchor="ctr">
                    <a:noFill/>
                  </a:tcPr>
                </a:tc>
                <a:tc>
                  <a:txBody>
                    <a:bodyPr/>
                    <a:lstStyle/>
                    <a:p>
                      <a:pPr algn="ctr"/>
                      <a:r>
                        <a:rPr lang="en-US" sz="2400" dirty="0" smtClean="0"/>
                        <a:t>-</a:t>
                      </a:r>
                      <a:endParaRPr lang="en-US" sz="2400" dirty="0"/>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BSOD 0x109 by PatchGuard</a:t>
                      </a:r>
                      <a:endParaRPr lang="en-US" sz="2400" dirty="0"/>
                    </a:p>
                  </a:txBody>
                  <a:tcPr anchor="ctr">
                    <a:noFill/>
                  </a:tcPr>
                </a:tc>
                <a:tc>
                  <a:txBody>
                    <a:bodyPr/>
                    <a:lstStyle/>
                    <a:p>
                      <a:pPr algn="ctr"/>
                      <a:r>
                        <a:rPr lang="en-US" sz="2400" dirty="0" smtClean="0"/>
                        <a:t>-</a:t>
                      </a:r>
                      <a:endParaRPr lang="en-US" sz="2400" dirty="0"/>
                    </a:p>
                  </a:txBody>
                  <a:tcPr anchor="ctr">
                    <a:noFill/>
                  </a:tcPr>
                </a:tc>
                <a:tc>
                  <a:txBody>
                    <a:bodyPr/>
                    <a:lstStyle/>
                    <a:p>
                      <a:pPr algn="ctr"/>
                      <a:r>
                        <a:rPr lang="en-US" sz="2400" dirty="0" smtClean="0"/>
                        <a:t>-</a:t>
                      </a:r>
                      <a:endParaRPr lang="en-US" sz="2400" dirty="0"/>
                    </a:p>
                  </a:txBody>
                  <a:tcPr anchor="ctr">
                    <a:noFill/>
                  </a:tcPr>
                </a:tc>
                <a:extLst>
                  <a:ext uri="{0D108BD9-81ED-4DB2-BD59-A6C34878D82A}">
                    <a16:rowId xmlns:a16="http://schemas.microsoft.com/office/drawing/2014/main" val="2143652689"/>
                  </a:ext>
                </a:extLst>
              </a:tr>
              <a:tr h="370840">
                <a:tc>
                  <a:txBody>
                    <a:bodyPr/>
                    <a:lstStyle/>
                    <a:p>
                      <a:pPr algn="ctr"/>
                      <a:r>
                        <a:rPr lang="en-US" sz="2400" dirty="0" err="1" smtClean="0"/>
                        <a:t>PrivGuard</a:t>
                      </a:r>
                      <a:endParaRPr lang="en-US" sz="2400" dirty="0"/>
                    </a:p>
                  </a:txBody>
                  <a:tcPr anchor="ctr"/>
                </a:tc>
                <a:tc>
                  <a:txBody>
                    <a:bodyPr/>
                    <a:lstStyle/>
                    <a:p>
                      <a:pPr algn="ctr"/>
                      <a:r>
                        <a:rPr lang="en-US" sz="2400" dirty="0" smtClean="0"/>
                        <a:t>-</a:t>
                      </a:r>
                      <a:endParaRPr lang="en-US" sz="2400" dirty="0"/>
                    </a:p>
                  </a:txBody>
                  <a:tcPr anchor="ctr"/>
                </a:tc>
                <a:tc>
                  <a:txBody>
                    <a:bodyPr/>
                    <a:lstStyle/>
                    <a:p>
                      <a:pPr algn="ctr"/>
                      <a:r>
                        <a:rPr lang="en-US" sz="2400" dirty="0" smtClean="0"/>
                        <a:t>-</a:t>
                      </a:r>
                      <a:endParaRPr lang="en-US" sz="2400" dirty="0"/>
                    </a:p>
                  </a:txBody>
                  <a:tcPr anchor="ctr"/>
                </a:tc>
                <a:tc>
                  <a:txBody>
                    <a:bodyPr/>
                    <a:lstStyle/>
                    <a:p>
                      <a:pPr algn="ctr"/>
                      <a:r>
                        <a:rPr lang="en-US" sz="2400" dirty="0" smtClean="0"/>
                        <a:t>-</a:t>
                      </a:r>
                      <a:endParaRPr lang="en-US" sz="2400" dirty="0"/>
                    </a:p>
                  </a:txBody>
                  <a:tcPr anchor="ctr"/>
                </a:tc>
                <a:tc>
                  <a:txBody>
                    <a:bodyPr/>
                    <a:lstStyle/>
                    <a:p>
                      <a:pPr algn="ctr"/>
                      <a:r>
                        <a:rPr lang="en-US" sz="2400" dirty="0" smtClean="0"/>
                        <a:t>+</a:t>
                      </a:r>
                      <a:endParaRPr lang="en-US" sz="2400" dirty="0"/>
                    </a:p>
                  </a:txBody>
                  <a:tcPr anchor="ctr"/>
                </a:tc>
                <a:tc>
                  <a:txBody>
                    <a:bodyPr/>
                    <a:lstStyle/>
                    <a:p>
                      <a:pPr algn="ctr"/>
                      <a:r>
                        <a:rPr lang="en-US" sz="2400" dirty="0" smtClean="0"/>
                        <a:t>-</a:t>
                      </a:r>
                      <a:endParaRPr lang="en-US" sz="2400" dirty="0"/>
                    </a:p>
                  </a:txBody>
                  <a:tcPr anchor="ctr"/>
                </a:tc>
                <a:tc>
                  <a:txBody>
                    <a:bodyPr/>
                    <a:lstStyle/>
                    <a:p>
                      <a:pPr algn="ctr"/>
                      <a:r>
                        <a:rPr lang="en-US" sz="2400" dirty="0" smtClean="0"/>
                        <a:t>-</a:t>
                      </a:r>
                      <a:endParaRPr lang="en-US" sz="2400" dirty="0"/>
                    </a:p>
                  </a:txBody>
                  <a:tcPr anchor="ctr"/>
                </a:tc>
                <a:extLst>
                  <a:ext uri="{0D108BD9-81ED-4DB2-BD59-A6C34878D82A}">
                    <a16:rowId xmlns:a16="http://schemas.microsoft.com/office/drawing/2014/main" val="1711550547"/>
                  </a:ext>
                </a:extLst>
              </a:tr>
              <a:tr h="370840">
                <a:tc>
                  <a:txBody>
                    <a:bodyPr/>
                    <a:lstStyle/>
                    <a:p>
                      <a:pPr algn="ctr"/>
                      <a:r>
                        <a:rPr lang="en-US" sz="2400" dirty="0" smtClean="0"/>
                        <a:t>LAKEED</a:t>
                      </a:r>
                      <a:endParaRPr lang="en-US" sz="2400" dirty="0"/>
                    </a:p>
                  </a:txBody>
                  <a:tcPr anchor="ctr">
                    <a:noFill/>
                  </a:tcPr>
                </a:tc>
                <a:tc>
                  <a:txBody>
                    <a:bodyPr/>
                    <a:lstStyle/>
                    <a:p>
                      <a:pPr algn="ctr"/>
                      <a:r>
                        <a:rPr lang="en-US" sz="2400" dirty="0" smtClean="0"/>
                        <a:t>+</a:t>
                      </a:r>
                      <a:endParaRPr lang="en-US" sz="2400" dirty="0"/>
                    </a:p>
                  </a:txBody>
                  <a:tcPr anchor="ctr">
                    <a:noFill/>
                  </a:tcPr>
                </a:tc>
                <a:tc>
                  <a:txBody>
                    <a:bodyPr/>
                    <a:lstStyle/>
                    <a:p>
                      <a:pPr algn="ctr"/>
                      <a:r>
                        <a:rPr lang="en-US" sz="2400" dirty="0" smtClean="0"/>
                        <a:t>+</a:t>
                      </a:r>
                      <a:endParaRPr lang="en-US" sz="2400" dirty="0"/>
                    </a:p>
                  </a:txBody>
                  <a:tcPr anchor="ctr">
                    <a:noFill/>
                  </a:tcPr>
                </a:tc>
                <a:tc>
                  <a:txBody>
                    <a:bodyPr/>
                    <a:lstStyle/>
                    <a:p>
                      <a:pPr algn="ctr"/>
                      <a:r>
                        <a:rPr lang="en-US" sz="2400" dirty="0" smtClean="0"/>
                        <a:t>+</a:t>
                      </a:r>
                      <a:endParaRPr lang="en-US" sz="2400" dirty="0"/>
                    </a:p>
                  </a:txBody>
                  <a:tcPr anchor="ctr">
                    <a:noFill/>
                  </a:tcPr>
                </a:tc>
                <a:tc>
                  <a:txBody>
                    <a:bodyPr/>
                    <a:lstStyle/>
                    <a:p>
                      <a:pPr algn="ctr"/>
                      <a:r>
                        <a:rPr lang="en-US" sz="2400" dirty="0" smtClean="0"/>
                        <a:t>+</a:t>
                      </a:r>
                      <a:endParaRPr lang="en-US" sz="2400" dirty="0"/>
                    </a:p>
                  </a:txBody>
                  <a:tcPr anchor="ctr">
                    <a:noFill/>
                  </a:tcPr>
                </a:tc>
                <a:tc>
                  <a:txBody>
                    <a:bodyPr/>
                    <a:lstStyle/>
                    <a:p>
                      <a:pPr algn="ctr"/>
                      <a:r>
                        <a:rPr lang="en-US" sz="2400" dirty="0" smtClean="0"/>
                        <a:t>-</a:t>
                      </a:r>
                      <a:endParaRPr lang="en-US" sz="2400" dirty="0"/>
                    </a:p>
                  </a:txBody>
                  <a:tcPr anchor="ctr">
                    <a:noFill/>
                  </a:tcPr>
                </a:tc>
                <a:tc>
                  <a:txBody>
                    <a:bodyPr/>
                    <a:lstStyle/>
                    <a:p>
                      <a:pPr algn="ctr"/>
                      <a:r>
                        <a:rPr lang="en-US" sz="2400" dirty="0" smtClean="0"/>
                        <a:t>-</a:t>
                      </a:r>
                      <a:endParaRPr lang="en-US" sz="2400" dirty="0"/>
                    </a:p>
                  </a:txBody>
                  <a:tcPr anchor="ctr">
                    <a:noFill/>
                  </a:tcPr>
                </a:tc>
                <a:extLst>
                  <a:ext uri="{0D108BD9-81ED-4DB2-BD59-A6C34878D82A}">
                    <a16:rowId xmlns:a16="http://schemas.microsoft.com/office/drawing/2014/main" val="3560680141"/>
                  </a:ext>
                </a:extLst>
              </a:tr>
              <a:tr h="370840">
                <a:tc>
                  <a:txBody>
                    <a:bodyPr/>
                    <a:lstStyle/>
                    <a:p>
                      <a:pPr algn="ctr"/>
                      <a:r>
                        <a:rPr lang="en-US" sz="2400" dirty="0" smtClean="0"/>
                        <a:t>LKMG</a:t>
                      </a:r>
                      <a:endParaRPr lang="en-US" sz="2400" dirty="0"/>
                    </a:p>
                  </a:txBody>
                  <a:tcPr anchor="ctr"/>
                </a:tc>
                <a:tc>
                  <a:txBody>
                    <a:bodyPr/>
                    <a:lstStyle/>
                    <a:p>
                      <a:pPr algn="ctr"/>
                      <a:r>
                        <a:rPr lang="en-US" sz="2400" dirty="0" smtClean="0"/>
                        <a:t>-</a:t>
                      </a:r>
                      <a:endParaRPr lang="en-US" sz="2400" dirty="0"/>
                    </a:p>
                  </a:txBody>
                  <a:tcPr anchor="ctr"/>
                </a:tc>
                <a:tc>
                  <a:txBody>
                    <a:bodyPr/>
                    <a:lstStyle/>
                    <a:p>
                      <a:pPr algn="ctr"/>
                      <a:r>
                        <a:rPr lang="en-US" sz="2400" dirty="0" smtClean="0"/>
                        <a:t>+</a:t>
                      </a:r>
                      <a:endParaRPr lang="en-US" sz="2400" dirty="0"/>
                    </a:p>
                  </a:txBody>
                  <a:tcPr anchor="ctr"/>
                </a:tc>
                <a:tc>
                  <a:txBody>
                    <a:bodyPr/>
                    <a:lstStyle/>
                    <a:p>
                      <a:pPr algn="ctr"/>
                      <a:r>
                        <a:rPr lang="en-US" sz="2400" dirty="0" smtClean="0"/>
                        <a:t>+</a:t>
                      </a:r>
                      <a:endParaRPr lang="en-US" sz="2400" dirty="0"/>
                    </a:p>
                  </a:txBody>
                  <a:tcPr anchor="ctr"/>
                </a:tc>
                <a:tc>
                  <a:txBody>
                    <a:bodyPr/>
                    <a:lstStyle/>
                    <a:p>
                      <a:pPr algn="ctr"/>
                      <a:r>
                        <a:rPr lang="en-US" sz="2400" dirty="0" smtClean="0"/>
                        <a:t>+</a:t>
                      </a:r>
                      <a:endParaRPr lang="en-US" sz="2400" dirty="0"/>
                    </a:p>
                  </a:txBody>
                  <a:tcPr anchor="ctr"/>
                </a:tc>
                <a:tc>
                  <a:txBody>
                    <a:bodyPr/>
                    <a:lstStyle/>
                    <a:p>
                      <a:pPr algn="ctr"/>
                      <a:r>
                        <a:rPr lang="en-US" sz="2400" dirty="0" smtClean="0"/>
                        <a:t>+</a:t>
                      </a:r>
                      <a:endParaRPr lang="en-US" sz="2400" dirty="0"/>
                    </a:p>
                  </a:txBody>
                  <a:tcPr anchor="ctr"/>
                </a:tc>
                <a:tc>
                  <a:txBody>
                    <a:bodyPr/>
                    <a:lstStyle/>
                    <a:p>
                      <a:pPr algn="ctr"/>
                      <a:r>
                        <a:rPr lang="en-US" sz="2400" dirty="0" smtClean="0"/>
                        <a:t>+</a:t>
                      </a:r>
                      <a:endParaRPr lang="en-US" sz="2400" dirty="0"/>
                    </a:p>
                  </a:txBody>
                  <a:tcPr anchor="ctr"/>
                </a:tc>
                <a:extLst>
                  <a:ext uri="{0D108BD9-81ED-4DB2-BD59-A6C34878D82A}">
                    <a16:rowId xmlns:a16="http://schemas.microsoft.com/office/drawing/2014/main" val="231375580"/>
                  </a:ext>
                </a:extLst>
              </a:tr>
              <a:tr h="370840">
                <a:tc>
                  <a:txBody>
                    <a:bodyPr/>
                    <a:lstStyle/>
                    <a:p>
                      <a:pPr algn="ctr"/>
                      <a:r>
                        <a:rPr lang="en-US" sz="2400" dirty="0" err="1" smtClean="0"/>
                        <a:t>rR^X</a:t>
                      </a:r>
                      <a:endParaRPr lang="en-US" sz="2400" dirty="0"/>
                    </a:p>
                  </a:txBody>
                  <a:tcPr anchor="ctr">
                    <a:noFill/>
                  </a:tcPr>
                </a:tc>
                <a:tc>
                  <a:txBody>
                    <a:bodyPr/>
                    <a:lstStyle/>
                    <a:p>
                      <a:pPr algn="ctr"/>
                      <a:r>
                        <a:rPr lang="en-US" sz="2400" dirty="0" smtClean="0"/>
                        <a:t>+</a:t>
                      </a:r>
                      <a:endParaRPr lang="en-US" sz="2400" dirty="0"/>
                    </a:p>
                  </a:txBody>
                  <a:tcPr anchor="ctr">
                    <a:noFill/>
                  </a:tcPr>
                </a:tc>
                <a:tc>
                  <a:txBody>
                    <a:bodyPr/>
                    <a:lstStyle/>
                    <a:p>
                      <a:pPr algn="ctr"/>
                      <a:r>
                        <a:rPr lang="en-US" sz="2400" dirty="0" smtClean="0"/>
                        <a:t>+</a:t>
                      </a:r>
                      <a:endParaRPr lang="en-US" sz="2400" dirty="0"/>
                    </a:p>
                  </a:txBody>
                  <a:tcPr anchor="ctr">
                    <a:noFill/>
                  </a:tcPr>
                </a:tc>
                <a:tc>
                  <a:txBody>
                    <a:bodyPr/>
                    <a:lstStyle/>
                    <a:p>
                      <a:pPr algn="ctr"/>
                      <a:r>
                        <a:rPr lang="en-US" sz="2400" dirty="0" smtClean="0"/>
                        <a:t>-</a:t>
                      </a:r>
                      <a:endParaRPr lang="en-US" sz="2400" dirty="0"/>
                    </a:p>
                  </a:txBody>
                  <a:tcPr anchor="ctr">
                    <a:noFill/>
                  </a:tcPr>
                </a:tc>
                <a:tc>
                  <a:txBody>
                    <a:bodyPr/>
                    <a:lstStyle/>
                    <a:p>
                      <a:pPr algn="ctr"/>
                      <a:r>
                        <a:rPr lang="en-US" sz="2400" dirty="0" smtClean="0"/>
                        <a:t>-</a:t>
                      </a:r>
                      <a:endParaRPr lang="en-US" sz="2400" dirty="0"/>
                    </a:p>
                  </a:txBody>
                  <a:tcPr anchor="ctr">
                    <a:noFill/>
                  </a:tcPr>
                </a:tc>
                <a:tc>
                  <a:txBody>
                    <a:bodyPr/>
                    <a:lstStyle/>
                    <a:p>
                      <a:pPr algn="ctr"/>
                      <a:r>
                        <a:rPr lang="en-US" sz="2400" dirty="0" smtClean="0"/>
                        <a:t>-</a:t>
                      </a:r>
                      <a:endParaRPr lang="en-US" sz="2400" dirty="0"/>
                    </a:p>
                  </a:txBody>
                  <a:tcPr anchor="ctr">
                    <a:noFill/>
                  </a:tcPr>
                </a:tc>
                <a:tc>
                  <a:txBody>
                    <a:bodyPr/>
                    <a:lstStyle/>
                    <a:p>
                      <a:pPr algn="ctr"/>
                      <a:r>
                        <a:rPr lang="en-US" sz="2400" dirty="0" smtClean="0"/>
                        <a:t>-</a:t>
                      </a:r>
                      <a:endParaRPr lang="en-US" sz="2400" dirty="0"/>
                    </a:p>
                  </a:txBody>
                  <a:tcPr anchor="ctr">
                    <a:noFill/>
                  </a:tcPr>
                </a:tc>
                <a:extLst>
                  <a:ext uri="{0D108BD9-81ED-4DB2-BD59-A6C34878D82A}">
                    <a16:rowId xmlns:a16="http://schemas.microsoft.com/office/drawing/2014/main" val="2849388841"/>
                  </a:ext>
                </a:extLst>
              </a:tr>
              <a:tr h="370840">
                <a:tc>
                  <a:txBody>
                    <a:bodyPr/>
                    <a:lstStyle/>
                    <a:p>
                      <a:pPr algn="ctr"/>
                      <a:r>
                        <a:rPr lang="en-US" sz="2400" dirty="0" smtClean="0"/>
                        <a:t>AllMemPro</a:t>
                      </a:r>
                      <a:endParaRPr lang="en-US" sz="2400" dirty="0"/>
                    </a:p>
                  </a:txBody>
                  <a:tcPr anchor="ctr"/>
                </a:tc>
                <a:tc>
                  <a:txBody>
                    <a:bodyPr/>
                    <a:lstStyle/>
                    <a:p>
                      <a:pPr algn="ctr"/>
                      <a:r>
                        <a:rPr lang="en-US" sz="2400" dirty="0" smtClean="0"/>
                        <a:t>-</a:t>
                      </a:r>
                      <a:endParaRPr lang="en-US" sz="2400" dirty="0"/>
                    </a:p>
                  </a:txBody>
                  <a:tcPr anchor="ctr"/>
                </a:tc>
                <a:tc>
                  <a:txBody>
                    <a:bodyPr/>
                    <a:lstStyle/>
                    <a:p>
                      <a:pPr algn="ctr"/>
                      <a:r>
                        <a:rPr lang="en-US" sz="2400" dirty="0" smtClean="0"/>
                        <a:t>-</a:t>
                      </a:r>
                      <a:endParaRPr lang="en-US" sz="2400" dirty="0"/>
                    </a:p>
                  </a:txBody>
                  <a:tcPr anchor="ctr"/>
                </a:tc>
                <a:tc>
                  <a:txBody>
                    <a:bodyPr/>
                    <a:lstStyle/>
                    <a:p>
                      <a:pPr algn="ctr"/>
                      <a:r>
                        <a:rPr lang="en-US" sz="2400" dirty="0" smtClean="0"/>
                        <a:t>+</a:t>
                      </a:r>
                      <a:endParaRPr lang="en-US" sz="2400" dirty="0"/>
                    </a:p>
                  </a:txBody>
                  <a:tcPr anchor="ctr"/>
                </a:tc>
                <a:tc>
                  <a:txBody>
                    <a:bodyPr/>
                    <a:lstStyle/>
                    <a:p>
                      <a:pPr algn="ctr"/>
                      <a:r>
                        <a:rPr lang="en-US" sz="2400" dirty="0" smtClean="0"/>
                        <a:t>+</a:t>
                      </a:r>
                      <a:endParaRPr lang="en-US" sz="2400" dirty="0"/>
                    </a:p>
                  </a:txBody>
                  <a:tcPr anchor="ctr"/>
                </a:tc>
                <a:tc>
                  <a:txBody>
                    <a:bodyPr/>
                    <a:lstStyle/>
                    <a:p>
                      <a:pPr algn="ctr"/>
                      <a:r>
                        <a:rPr lang="en-US" sz="2400" dirty="0" smtClean="0"/>
                        <a:t>+</a:t>
                      </a:r>
                      <a:endParaRPr lang="en-US" sz="2400" dirty="0"/>
                    </a:p>
                  </a:txBody>
                  <a:tcPr anchor="ctr"/>
                </a:tc>
                <a:tc>
                  <a:txBody>
                    <a:bodyPr/>
                    <a:lstStyle/>
                    <a:p>
                      <a:pPr algn="ctr"/>
                      <a:r>
                        <a:rPr lang="en-US" sz="2400" dirty="0" smtClean="0"/>
                        <a:t>+</a:t>
                      </a:r>
                      <a:endParaRPr lang="en-US" sz="2400" dirty="0"/>
                    </a:p>
                  </a:txBody>
                  <a:tcPr anchor="ctr"/>
                </a:tc>
                <a:extLst>
                  <a:ext uri="{0D108BD9-81ED-4DB2-BD59-A6C34878D82A}">
                    <a16:rowId xmlns:a16="http://schemas.microsoft.com/office/drawing/2014/main" val="217379252"/>
                  </a:ext>
                </a:extLst>
              </a:tr>
              <a:tr h="370840">
                <a:tc>
                  <a:txBody>
                    <a:bodyPr/>
                    <a:lstStyle/>
                    <a:p>
                      <a:pPr algn="ctr"/>
                      <a:r>
                        <a:rPr lang="en-US" sz="2400" dirty="0" smtClean="0"/>
                        <a:t>Memory</a:t>
                      </a:r>
                      <a:br>
                        <a:rPr lang="en-US" sz="2400" dirty="0" smtClean="0"/>
                      </a:br>
                      <a:r>
                        <a:rPr lang="en-US" sz="2400" dirty="0" smtClean="0"/>
                        <a:t>Ranger</a:t>
                      </a:r>
                      <a:endParaRPr lang="en-US" sz="2400" dirty="0"/>
                    </a:p>
                  </a:txBody>
                  <a:tcPr anchor="ctr">
                    <a:noFill/>
                  </a:tcPr>
                </a:tc>
                <a:tc>
                  <a:txBody>
                    <a:bodyPr/>
                    <a:lstStyle/>
                    <a:p>
                      <a:pPr algn="ctr"/>
                      <a:r>
                        <a:rPr lang="en-US" sz="2400" dirty="0" smtClean="0"/>
                        <a:t>+</a:t>
                      </a:r>
                      <a:endParaRPr lang="en-US" sz="2400" dirty="0"/>
                    </a:p>
                  </a:txBody>
                  <a:tcPr anchor="ctr">
                    <a:noFill/>
                  </a:tcPr>
                </a:tc>
                <a:tc>
                  <a:txBody>
                    <a:bodyPr/>
                    <a:lstStyle/>
                    <a:p>
                      <a:pPr algn="ctr"/>
                      <a:r>
                        <a:rPr lang="en-US" sz="2400" dirty="0" smtClean="0"/>
                        <a:t>+</a:t>
                      </a:r>
                      <a:endParaRPr lang="en-US" sz="2400" dirty="0"/>
                    </a:p>
                  </a:txBody>
                  <a:tcPr anchor="ctr">
                    <a:noFill/>
                  </a:tcPr>
                </a:tc>
                <a:tc>
                  <a:txBody>
                    <a:bodyPr/>
                    <a:lstStyle/>
                    <a:p>
                      <a:pPr algn="ctr"/>
                      <a:r>
                        <a:rPr lang="en-US" sz="2400" dirty="0" smtClean="0"/>
                        <a:t>+</a:t>
                      </a:r>
                      <a:endParaRPr lang="en-US" sz="2400" dirty="0"/>
                    </a:p>
                  </a:txBody>
                  <a:tcPr anchor="ctr">
                    <a:noFill/>
                  </a:tcPr>
                </a:tc>
                <a:tc>
                  <a:txBody>
                    <a:bodyPr/>
                    <a:lstStyle/>
                    <a:p>
                      <a:pPr algn="ctr"/>
                      <a:r>
                        <a:rPr lang="en-US" sz="2400" dirty="0" smtClean="0"/>
                        <a:t>+</a:t>
                      </a:r>
                      <a:endParaRPr lang="en-US" sz="2400" dirty="0"/>
                    </a:p>
                  </a:txBody>
                  <a:tcPr anchor="ctr">
                    <a:noFill/>
                  </a:tcPr>
                </a:tc>
                <a:tc>
                  <a:txBody>
                    <a:bodyPr/>
                    <a:lstStyle/>
                    <a:p>
                      <a:pPr algn="ctr"/>
                      <a:r>
                        <a:rPr lang="en-US" sz="2400" dirty="0" smtClean="0"/>
                        <a:t>+</a:t>
                      </a:r>
                      <a:endParaRPr lang="en-US" sz="2400" dirty="0"/>
                    </a:p>
                  </a:txBody>
                  <a:tcPr anchor="ctr">
                    <a:noFill/>
                  </a:tcPr>
                </a:tc>
                <a:tc>
                  <a:txBody>
                    <a:bodyPr/>
                    <a:lstStyle/>
                    <a:p>
                      <a:pPr algn="ctr"/>
                      <a:r>
                        <a:rPr lang="en-US" sz="2400" dirty="0" smtClean="0"/>
                        <a:t>+</a:t>
                      </a:r>
                      <a:endParaRPr lang="en-US" sz="2400" dirty="0"/>
                    </a:p>
                  </a:txBody>
                  <a:tcPr anchor="ctr">
                    <a:noFill/>
                  </a:tcPr>
                </a:tc>
                <a:extLst>
                  <a:ext uri="{0D108BD9-81ED-4DB2-BD59-A6C34878D82A}">
                    <a16:rowId xmlns:a16="http://schemas.microsoft.com/office/drawing/2014/main" val="1784084501"/>
                  </a:ext>
                </a:extLst>
              </a:tr>
            </a:tbl>
          </a:graphicData>
        </a:graphic>
      </p:graphicFrame>
    </p:spTree>
    <p:extLst>
      <p:ext uri="{BB962C8B-B14F-4D97-AF65-F5344CB8AC3E}">
        <p14:creationId xmlns:p14="http://schemas.microsoft.com/office/powerpoint/2010/main" val="40212920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900" dirty="0" smtClean="0"/>
              <a:t>Idea of </a:t>
            </a:r>
            <a:r>
              <a:rPr lang="en-US" sz="4900" dirty="0"/>
              <a:t>drivers execution isolation</a:t>
            </a:r>
          </a:p>
        </p:txBody>
      </p:sp>
      <p:pic>
        <p:nvPicPr>
          <p:cNvPr id="6" name="Picture 5"/>
          <p:cNvPicPr>
            <a:picLocks noChangeAspect="1"/>
          </p:cNvPicPr>
          <p:nvPr/>
        </p:nvPicPr>
        <p:blipFill>
          <a:blip r:embed="rId3"/>
          <a:stretch>
            <a:fillRect/>
          </a:stretch>
        </p:blipFill>
        <p:spPr>
          <a:xfrm>
            <a:off x="139528" y="1027700"/>
            <a:ext cx="3920386" cy="4802600"/>
          </a:xfrm>
          <a:prstGeom prst="rect">
            <a:avLst/>
          </a:prstGeom>
        </p:spPr>
      </p:pic>
    </p:spTree>
    <p:extLst>
      <p:ext uri="{BB962C8B-B14F-4D97-AF65-F5344CB8AC3E}">
        <p14:creationId xmlns:p14="http://schemas.microsoft.com/office/powerpoint/2010/main" val="7193198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900" dirty="0" smtClean="0"/>
              <a:t>Idea of </a:t>
            </a:r>
            <a:r>
              <a:rPr lang="en-US" sz="4900" dirty="0"/>
              <a:t>drivers execution isolation</a:t>
            </a:r>
          </a:p>
        </p:txBody>
      </p:sp>
      <p:pic>
        <p:nvPicPr>
          <p:cNvPr id="2" name="Picture 1"/>
          <p:cNvPicPr>
            <a:picLocks noChangeAspect="1"/>
          </p:cNvPicPr>
          <p:nvPr/>
        </p:nvPicPr>
        <p:blipFill>
          <a:blip r:embed="rId3"/>
          <a:stretch>
            <a:fillRect/>
          </a:stretch>
        </p:blipFill>
        <p:spPr>
          <a:xfrm>
            <a:off x="133900" y="1027700"/>
            <a:ext cx="11924200" cy="4802600"/>
          </a:xfrm>
          <a:prstGeom prst="rect">
            <a:avLst/>
          </a:prstGeom>
        </p:spPr>
      </p:pic>
    </p:spTree>
    <p:extLst>
      <p:ext uri="{BB962C8B-B14F-4D97-AF65-F5344CB8AC3E}">
        <p14:creationId xmlns:p14="http://schemas.microsoft.com/office/powerpoint/2010/main" val="3744927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1122152" cy="1231900"/>
          </a:xfrm>
        </p:spPr>
        <p:txBody>
          <a:bodyPr>
            <a:normAutofit/>
          </a:bodyPr>
          <a:lstStyle/>
          <a:p>
            <a:r>
              <a:rPr lang="en-US" sz="4900" dirty="0"/>
              <a:t>Processing memory </a:t>
            </a:r>
            <a:r>
              <a:rPr lang="en-US" sz="4900" dirty="0" smtClean="0"/>
              <a:t>access: EPT feature</a:t>
            </a:r>
            <a:endParaRPr lang="en-US" sz="4900" dirty="0"/>
          </a:p>
        </p:txBody>
      </p:sp>
      <p:sp>
        <p:nvSpPr>
          <p:cNvPr id="132" name="Rectangle 131"/>
          <p:cNvSpPr/>
          <p:nvPr/>
        </p:nvSpPr>
        <p:spPr>
          <a:xfrm>
            <a:off x="1800767" y="5818454"/>
            <a:ext cx="4490491" cy="810951"/>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lvl="0">
              <a:defRPr/>
            </a:pPr>
            <a:r>
              <a:rPr lang="en-US" sz="2400" dirty="0" smtClean="0">
                <a:solidFill>
                  <a:prstClr val="white"/>
                </a:solidFill>
              </a:rPr>
              <a:t>  Host </a:t>
            </a:r>
            <a:r>
              <a:rPr lang="en-US" sz="2400" dirty="0">
                <a:solidFill>
                  <a:prstClr val="white"/>
                </a:solidFill>
              </a:rPr>
              <a:t>Physical Address</a:t>
            </a:r>
          </a:p>
        </p:txBody>
      </p:sp>
      <p:sp>
        <p:nvSpPr>
          <p:cNvPr id="136" name="Oval 135"/>
          <p:cNvSpPr/>
          <p:nvPr/>
        </p:nvSpPr>
        <p:spPr>
          <a:xfrm>
            <a:off x="5222229" y="6047830"/>
            <a:ext cx="411480" cy="411480"/>
          </a:xfrm>
          <a:prstGeom prst="ellipse">
            <a:avLst/>
          </a:prstGeom>
          <a:solidFill>
            <a:srgbClr val="66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H</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38" name="Rectangle 137"/>
          <p:cNvSpPr/>
          <p:nvPr/>
        </p:nvSpPr>
        <p:spPr>
          <a:xfrm>
            <a:off x="1800746" y="3639883"/>
            <a:ext cx="4489299" cy="213073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9" name="Rectangle 138"/>
          <p:cNvSpPr/>
          <p:nvPr/>
        </p:nvSpPr>
        <p:spPr>
          <a:xfrm>
            <a:off x="131050" y="2277114"/>
            <a:ext cx="1516388" cy="461665"/>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Guest OS</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40" name="Rectangle 139"/>
          <p:cNvSpPr/>
          <p:nvPr/>
        </p:nvSpPr>
        <p:spPr>
          <a:xfrm>
            <a:off x="25537" y="4408088"/>
            <a:ext cx="1779526" cy="461665"/>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Hypervisor</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71" name="Rectangle 170"/>
          <p:cNvSpPr/>
          <p:nvPr/>
        </p:nvSpPr>
        <p:spPr>
          <a:xfrm>
            <a:off x="2532165" y="887199"/>
            <a:ext cx="2945895"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Rockwell" panose="02060603020205020403"/>
                <a:ea typeface="+mn-ea"/>
                <a:cs typeface="+mn-cs"/>
              </a:rPr>
              <a:t>VT-x without EPT</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75" name="Rectangle 174"/>
          <p:cNvSpPr/>
          <p:nvPr/>
        </p:nvSpPr>
        <p:spPr>
          <a:xfrm>
            <a:off x="5535965" y="5988493"/>
            <a:ext cx="320416" cy="513346"/>
          </a:xfrm>
          <a:prstGeom prst="rect">
            <a:avLst/>
          </a:prstGeom>
        </p:spPr>
        <p:txBody>
          <a:bodyPr wrap="square" anchor="ctr">
            <a:spAutoFit/>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63" name="Oval 62"/>
          <p:cNvSpPr/>
          <p:nvPr/>
        </p:nvSpPr>
        <p:spPr>
          <a:xfrm>
            <a:off x="5822877" y="6047285"/>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G</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90" name="Rectangle 89"/>
          <p:cNvSpPr/>
          <p:nvPr/>
        </p:nvSpPr>
        <p:spPr>
          <a:xfrm>
            <a:off x="1796596" y="1435205"/>
            <a:ext cx="4476621" cy="214594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b"/>
          <a:lstStyle/>
          <a:p>
            <a:pPr lvl="0">
              <a:spcAft>
                <a:spcPts val="600"/>
              </a:spcAft>
              <a:defRPr/>
            </a:pPr>
            <a:r>
              <a:rPr lang="en-US" sz="2400" dirty="0">
                <a:solidFill>
                  <a:prstClr val="white"/>
                </a:solidFill>
              </a:rPr>
              <a:t>Guest Physical Address</a:t>
            </a:r>
          </a:p>
        </p:txBody>
      </p:sp>
      <p:sp>
        <p:nvSpPr>
          <p:cNvPr id="91" name="Rectangle 90"/>
          <p:cNvSpPr/>
          <p:nvPr/>
        </p:nvSpPr>
        <p:spPr>
          <a:xfrm>
            <a:off x="3710994" y="226516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92" name="Rectangle 91"/>
          <p:cNvSpPr/>
          <p:nvPr/>
        </p:nvSpPr>
        <p:spPr>
          <a:xfrm>
            <a:off x="4433997" y="2364156"/>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93" name="Straight Arrow Connector 92"/>
          <p:cNvCxnSpPr/>
          <p:nvPr/>
        </p:nvCxnSpPr>
        <p:spPr>
          <a:xfrm flipV="1">
            <a:off x="4159166" y="2376734"/>
            <a:ext cx="274831" cy="567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2034734" y="2102205"/>
            <a:ext cx="1758553" cy="830997"/>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Paging structures</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95" name="Oval 94"/>
          <p:cNvSpPr/>
          <p:nvPr/>
        </p:nvSpPr>
        <p:spPr>
          <a:xfrm>
            <a:off x="5269712" y="1499673"/>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V</a:t>
            </a:r>
          </a:p>
        </p:txBody>
      </p:sp>
      <p:sp>
        <p:nvSpPr>
          <p:cNvPr id="96" name="Oval 95"/>
          <p:cNvSpPr/>
          <p:nvPr/>
        </p:nvSpPr>
        <p:spPr>
          <a:xfrm>
            <a:off x="5226667" y="3122199"/>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G</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97" name="Rectangle 96"/>
          <p:cNvSpPr/>
          <p:nvPr/>
        </p:nvSpPr>
        <p:spPr>
          <a:xfrm>
            <a:off x="5180486" y="244644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98" name="Straight Arrow Connector 97"/>
          <p:cNvCxnSpPr/>
          <p:nvPr/>
        </p:nvCxnSpPr>
        <p:spPr>
          <a:xfrm flipV="1">
            <a:off x="4888962" y="2462224"/>
            <a:ext cx="291650" cy="38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9" name="Rounded Rectangle 98"/>
          <p:cNvSpPr/>
          <p:nvPr/>
        </p:nvSpPr>
        <p:spPr>
          <a:xfrm>
            <a:off x="2034308" y="2122272"/>
            <a:ext cx="3728571" cy="799558"/>
          </a:xfrm>
          <a:prstGeom prst="roundRect">
            <a:avLst>
              <a:gd name="adj" fmla="val 8436"/>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00" name="Down Arrow 99"/>
          <p:cNvSpPr/>
          <p:nvPr/>
        </p:nvSpPr>
        <p:spPr>
          <a:xfrm>
            <a:off x="5344883" y="2680743"/>
            <a:ext cx="181629" cy="451363"/>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01" name="Rectangle 100"/>
          <p:cNvSpPr/>
          <p:nvPr/>
        </p:nvSpPr>
        <p:spPr>
          <a:xfrm>
            <a:off x="2060954" y="1430330"/>
            <a:ext cx="3275256"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Guest</a:t>
            </a:r>
            <a:r>
              <a:rPr kumimoji="0" lang="en-US" sz="2400" b="0" i="0" u="none" strike="noStrike" kern="1200" cap="none" spc="0" normalizeH="0" noProof="0" dirty="0" smtClean="0">
                <a:ln>
                  <a:noFill/>
                </a:ln>
                <a:solidFill>
                  <a:prstClr val="white"/>
                </a:solidFill>
                <a:effectLst/>
                <a:uLnTx/>
                <a:uFillTx/>
                <a:latin typeface="Rockwell" panose="02060603020205020403"/>
                <a:ea typeface="+mn-ea"/>
                <a:cs typeface="+mn-cs"/>
              </a:rPr>
              <a:t> </a:t>
            </a: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Virtual Address</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02" name="Down Arrow 101"/>
          <p:cNvSpPr/>
          <p:nvPr/>
        </p:nvSpPr>
        <p:spPr>
          <a:xfrm>
            <a:off x="5384549" y="1913397"/>
            <a:ext cx="181629" cy="259364"/>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50" name="Down Arrow 149"/>
          <p:cNvSpPr/>
          <p:nvPr/>
        </p:nvSpPr>
        <p:spPr>
          <a:xfrm>
            <a:off x="5324017" y="3537538"/>
            <a:ext cx="216780" cy="2485417"/>
          </a:xfrm>
          <a:prstGeom prst="downArrow">
            <a:avLst>
              <a:gd name="adj1" fmla="val 34622"/>
              <a:gd name="adj2" fmla="val 59986"/>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64" name="Rectangle 63"/>
          <p:cNvSpPr/>
          <p:nvPr/>
        </p:nvSpPr>
        <p:spPr>
          <a:xfrm>
            <a:off x="221835" y="5784265"/>
            <a:ext cx="1516568"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Host Memory</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1048594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1122152" cy="1231900"/>
          </a:xfrm>
        </p:spPr>
        <p:txBody>
          <a:bodyPr>
            <a:normAutofit/>
          </a:bodyPr>
          <a:lstStyle/>
          <a:p>
            <a:r>
              <a:rPr lang="en-US" sz="4900" dirty="0"/>
              <a:t>Processing memory </a:t>
            </a:r>
            <a:r>
              <a:rPr lang="en-US" sz="4900" dirty="0" smtClean="0"/>
              <a:t>access: EPT feature</a:t>
            </a:r>
            <a:endParaRPr lang="en-US" sz="4900" dirty="0"/>
          </a:p>
        </p:txBody>
      </p:sp>
      <p:sp>
        <p:nvSpPr>
          <p:cNvPr id="130" name="Rectangle 129"/>
          <p:cNvSpPr/>
          <p:nvPr/>
        </p:nvSpPr>
        <p:spPr>
          <a:xfrm>
            <a:off x="6730574" y="3624690"/>
            <a:ext cx="5258221" cy="215957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1" name="Rounded Rectangle 130"/>
          <p:cNvSpPr/>
          <p:nvPr/>
        </p:nvSpPr>
        <p:spPr>
          <a:xfrm>
            <a:off x="7397070" y="3869429"/>
            <a:ext cx="3291061" cy="1216631"/>
          </a:xfrm>
          <a:prstGeom prst="roundRect">
            <a:avLst>
              <a:gd name="adj" fmla="val 8436"/>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32" name="Rectangle 131"/>
          <p:cNvSpPr/>
          <p:nvPr/>
        </p:nvSpPr>
        <p:spPr>
          <a:xfrm>
            <a:off x="1800767" y="5818454"/>
            <a:ext cx="4490491" cy="810951"/>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lvl="0">
              <a:defRPr/>
            </a:pPr>
            <a:r>
              <a:rPr lang="en-US" sz="2400" dirty="0" smtClean="0">
                <a:solidFill>
                  <a:prstClr val="white"/>
                </a:solidFill>
              </a:rPr>
              <a:t>  Host </a:t>
            </a:r>
            <a:r>
              <a:rPr lang="en-US" sz="2400" dirty="0">
                <a:solidFill>
                  <a:prstClr val="white"/>
                </a:solidFill>
              </a:rPr>
              <a:t>Physical Address</a:t>
            </a:r>
          </a:p>
        </p:txBody>
      </p:sp>
      <p:sp>
        <p:nvSpPr>
          <p:cNvPr id="136" name="Oval 135"/>
          <p:cNvSpPr/>
          <p:nvPr/>
        </p:nvSpPr>
        <p:spPr>
          <a:xfrm>
            <a:off x="5222229" y="6047830"/>
            <a:ext cx="411480" cy="411480"/>
          </a:xfrm>
          <a:prstGeom prst="ellipse">
            <a:avLst/>
          </a:prstGeom>
          <a:solidFill>
            <a:srgbClr val="66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H</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38" name="Rectangle 137"/>
          <p:cNvSpPr/>
          <p:nvPr/>
        </p:nvSpPr>
        <p:spPr>
          <a:xfrm>
            <a:off x="1800746" y="3639883"/>
            <a:ext cx="4489299" cy="213073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9" name="Rectangle 138"/>
          <p:cNvSpPr/>
          <p:nvPr/>
        </p:nvSpPr>
        <p:spPr>
          <a:xfrm>
            <a:off x="131050" y="2277114"/>
            <a:ext cx="1516388" cy="461665"/>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Guest OS</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40" name="Rectangle 139"/>
          <p:cNvSpPr/>
          <p:nvPr/>
        </p:nvSpPr>
        <p:spPr>
          <a:xfrm>
            <a:off x="25537" y="4408088"/>
            <a:ext cx="1779526" cy="461665"/>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Hypervisor</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65" name="Rectangle 164"/>
          <p:cNvSpPr/>
          <p:nvPr/>
        </p:nvSpPr>
        <p:spPr>
          <a:xfrm>
            <a:off x="7397070" y="3814426"/>
            <a:ext cx="3288354"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EPT Paging structures</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71" name="Rectangle 170"/>
          <p:cNvSpPr/>
          <p:nvPr/>
        </p:nvSpPr>
        <p:spPr>
          <a:xfrm>
            <a:off x="2532165" y="887199"/>
            <a:ext cx="2945895"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Rockwell" panose="02060603020205020403"/>
                <a:ea typeface="+mn-ea"/>
                <a:cs typeface="+mn-cs"/>
              </a:rPr>
              <a:t>VT-x without EPT</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173"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969165" y="4745138"/>
            <a:ext cx="427905" cy="427905"/>
          </a:xfrm>
          <a:prstGeom prst="rect">
            <a:avLst/>
          </a:prstGeom>
          <a:noFill/>
          <a:extLst>
            <a:ext uri="{909E8E84-426E-40DD-AFC4-6F175D3DCCD1}">
              <a14:hiddenFill xmlns:a14="http://schemas.microsoft.com/office/drawing/2010/main">
                <a:solidFill>
                  <a:srgbClr val="FFFFFF"/>
                </a:solidFill>
              </a14:hiddenFill>
            </a:ext>
          </a:extLst>
        </p:spPr>
      </p:pic>
      <p:sp>
        <p:nvSpPr>
          <p:cNvPr id="174" name="Isosceles Triangle 173"/>
          <p:cNvSpPr/>
          <p:nvPr/>
        </p:nvSpPr>
        <p:spPr bwMode="auto">
          <a:xfrm rot="5400000">
            <a:off x="3919674" y="3894166"/>
            <a:ext cx="5189516" cy="252675"/>
          </a:xfrm>
          <a:prstGeom prst="triangle">
            <a:avLst/>
          </a:prstGeom>
          <a:solidFill>
            <a:schemeClr val="accent1">
              <a:lumMod val="60000"/>
              <a:lumOff val="40000"/>
            </a:schemeClr>
          </a:solidFill>
          <a:ln w="6350">
            <a:solidFill>
              <a:schemeClr val="bg1"/>
            </a:solidFill>
          </a:ln>
          <a:effectLst/>
          <a:extLst/>
        </p:spPr>
        <p:txBody>
          <a:bodyPr vert="horz" wrap="square" lIns="90000" tIns="46800" rIns="90000" bIns="468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prstClr val="white"/>
              </a:solidFill>
              <a:effectLst/>
              <a:uLnTx/>
              <a:uFillTx/>
              <a:latin typeface="Arial Black" pitchFamily="34" charset="0"/>
              <a:ea typeface="+mn-ea"/>
              <a:cs typeface="+mn-cs"/>
            </a:endParaRPr>
          </a:p>
        </p:txBody>
      </p:sp>
      <p:sp>
        <p:nvSpPr>
          <p:cNvPr id="175" name="Rectangle 174"/>
          <p:cNvSpPr/>
          <p:nvPr/>
        </p:nvSpPr>
        <p:spPr>
          <a:xfrm>
            <a:off x="5535965" y="5988493"/>
            <a:ext cx="320416" cy="513346"/>
          </a:xfrm>
          <a:prstGeom prst="rect">
            <a:avLst/>
          </a:prstGeom>
        </p:spPr>
        <p:txBody>
          <a:bodyPr wrap="square" anchor="ctr">
            <a:spAutoFit/>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220" name="Rectangle 219"/>
          <p:cNvSpPr/>
          <p:nvPr/>
        </p:nvSpPr>
        <p:spPr>
          <a:xfrm>
            <a:off x="8600328" y="4292443"/>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221" name="Rectangle 220"/>
          <p:cNvSpPr/>
          <p:nvPr/>
        </p:nvSpPr>
        <p:spPr>
          <a:xfrm>
            <a:off x="9326119" y="4469337"/>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222" name="Straight Arrow Connector 221"/>
          <p:cNvCxnSpPr>
            <a:stCxn id="220" idx="3"/>
          </p:cNvCxnSpPr>
          <p:nvPr/>
        </p:nvCxnSpPr>
        <p:spPr>
          <a:xfrm flipV="1">
            <a:off x="9048500" y="4469337"/>
            <a:ext cx="274356" cy="384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3" name="Oval 222"/>
          <p:cNvSpPr/>
          <p:nvPr/>
        </p:nvSpPr>
        <p:spPr>
          <a:xfrm>
            <a:off x="10069820" y="5270831"/>
            <a:ext cx="411480" cy="411480"/>
          </a:xfrm>
          <a:prstGeom prst="ellipse">
            <a:avLst/>
          </a:prstGeom>
          <a:solidFill>
            <a:srgbClr val="0033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E</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224" name="Rectangle 223"/>
          <p:cNvSpPr/>
          <p:nvPr/>
        </p:nvSpPr>
        <p:spPr>
          <a:xfrm>
            <a:off x="6795266" y="5200974"/>
            <a:ext cx="3315760" cy="461665"/>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EPT Physical Address</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227" name="Rectangle 226"/>
          <p:cNvSpPr/>
          <p:nvPr/>
        </p:nvSpPr>
        <p:spPr>
          <a:xfrm>
            <a:off x="10069820" y="457828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228" name="Straight Arrow Connector 227"/>
          <p:cNvCxnSpPr>
            <a:stCxn id="221" idx="3"/>
          </p:cNvCxnSpPr>
          <p:nvPr/>
        </p:nvCxnSpPr>
        <p:spPr>
          <a:xfrm>
            <a:off x="9774291" y="4650077"/>
            <a:ext cx="295529"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0" name="Down Arrow 229"/>
          <p:cNvSpPr/>
          <p:nvPr/>
        </p:nvSpPr>
        <p:spPr>
          <a:xfrm>
            <a:off x="10192409" y="4794615"/>
            <a:ext cx="181629" cy="460621"/>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57" name="Rectangle 256"/>
          <p:cNvSpPr/>
          <p:nvPr/>
        </p:nvSpPr>
        <p:spPr>
          <a:xfrm>
            <a:off x="6727853" y="5817767"/>
            <a:ext cx="5260941" cy="810111"/>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lvl="0">
              <a:defRPr/>
            </a:pPr>
            <a:r>
              <a:rPr lang="en-US" sz="2400" dirty="0" smtClean="0">
                <a:solidFill>
                  <a:prstClr val="white"/>
                </a:solidFill>
              </a:rPr>
              <a:t> Host </a:t>
            </a:r>
            <a:r>
              <a:rPr lang="en-US" sz="2400" dirty="0">
                <a:solidFill>
                  <a:prstClr val="white"/>
                </a:solidFill>
              </a:rPr>
              <a:t>Physical Address</a:t>
            </a:r>
          </a:p>
        </p:txBody>
      </p:sp>
      <p:sp>
        <p:nvSpPr>
          <p:cNvPr id="271" name="Rectangle 270"/>
          <p:cNvSpPr/>
          <p:nvPr/>
        </p:nvSpPr>
        <p:spPr>
          <a:xfrm>
            <a:off x="7742235" y="902525"/>
            <a:ext cx="2945895"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Rockwell" panose="02060603020205020403"/>
                <a:ea typeface="+mn-ea"/>
                <a:cs typeface="+mn-cs"/>
              </a:rPr>
              <a:t>VT-x with EPT</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63" name="Oval 62"/>
          <p:cNvSpPr/>
          <p:nvPr/>
        </p:nvSpPr>
        <p:spPr>
          <a:xfrm>
            <a:off x="5822877" y="6047285"/>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G</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67" name="Rectangle 66"/>
          <p:cNvSpPr/>
          <p:nvPr/>
        </p:nvSpPr>
        <p:spPr>
          <a:xfrm>
            <a:off x="10410120" y="5235317"/>
            <a:ext cx="1627369"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a:t>
            </a: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EPT(</a:t>
            </a:r>
            <a:r>
              <a:rPr kumimoji="0" lang="ru-RU"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  </a:t>
            </a: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    )</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68" name="Oval 67"/>
          <p:cNvSpPr/>
          <p:nvPr/>
        </p:nvSpPr>
        <p:spPr>
          <a:xfrm>
            <a:off x="11385328" y="5288380"/>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G</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71" name="Oval 70"/>
          <p:cNvSpPr/>
          <p:nvPr/>
        </p:nvSpPr>
        <p:spPr>
          <a:xfrm>
            <a:off x="10717483" y="6047285"/>
            <a:ext cx="411480" cy="411480"/>
          </a:xfrm>
          <a:prstGeom prst="ellipse">
            <a:avLst/>
          </a:prstGeom>
          <a:solidFill>
            <a:srgbClr val="0033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Rockwell" panose="02060603020205020403"/>
              </a:rPr>
              <a:t>E</a:t>
            </a:r>
            <a:endParaRPr kumimoji="0" lang="en-US" sz="2400" b="0" i="0" u="none" strike="noStrike" kern="1200" cap="none" spc="0" normalizeH="0" baseline="0" noProof="0" dirty="0">
              <a:ln>
                <a:noFill/>
              </a:ln>
              <a:solidFill>
                <a:prstClr val="white"/>
              </a:solidFill>
              <a:effectLst/>
              <a:uLnTx/>
              <a:uFillTx/>
              <a:latin typeface="Rockwell" panose="02060603020205020403"/>
            </a:endParaRPr>
          </a:p>
        </p:txBody>
      </p:sp>
      <p:sp>
        <p:nvSpPr>
          <p:cNvPr id="90" name="Rectangle 89"/>
          <p:cNvSpPr/>
          <p:nvPr/>
        </p:nvSpPr>
        <p:spPr>
          <a:xfrm>
            <a:off x="1796596" y="1435205"/>
            <a:ext cx="4476621" cy="214594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b"/>
          <a:lstStyle/>
          <a:p>
            <a:pPr lvl="0">
              <a:spcAft>
                <a:spcPts val="600"/>
              </a:spcAft>
              <a:defRPr/>
            </a:pPr>
            <a:r>
              <a:rPr lang="en-US" sz="2400" dirty="0">
                <a:solidFill>
                  <a:prstClr val="white"/>
                </a:solidFill>
              </a:rPr>
              <a:t>Guest Physical Address</a:t>
            </a:r>
          </a:p>
        </p:txBody>
      </p:sp>
      <p:sp>
        <p:nvSpPr>
          <p:cNvPr id="91" name="Rectangle 90"/>
          <p:cNvSpPr/>
          <p:nvPr/>
        </p:nvSpPr>
        <p:spPr>
          <a:xfrm>
            <a:off x="3710994" y="226516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92" name="Rectangle 91"/>
          <p:cNvSpPr/>
          <p:nvPr/>
        </p:nvSpPr>
        <p:spPr>
          <a:xfrm>
            <a:off x="4433997" y="2364156"/>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93" name="Straight Arrow Connector 92"/>
          <p:cNvCxnSpPr/>
          <p:nvPr/>
        </p:nvCxnSpPr>
        <p:spPr>
          <a:xfrm flipV="1">
            <a:off x="4159166" y="2376734"/>
            <a:ext cx="274831" cy="567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2034734" y="2102205"/>
            <a:ext cx="1758553" cy="830997"/>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Paging structures</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95" name="Oval 94"/>
          <p:cNvSpPr/>
          <p:nvPr/>
        </p:nvSpPr>
        <p:spPr>
          <a:xfrm>
            <a:off x="5269712" y="1499673"/>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V</a:t>
            </a:r>
          </a:p>
        </p:txBody>
      </p:sp>
      <p:sp>
        <p:nvSpPr>
          <p:cNvPr id="96" name="Oval 95"/>
          <p:cNvSpPr/>
          <p:nvPr/>
        </p:nvSpPr>
        <p:spPr>
          <a:xfrm>
            <a:off x="5226667" y="3122199"/>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G</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97" name="Rectangle 96"/>
          <p:cNvSpPr/>
          <p:nvPr/>
        </p:nvSpPr>
        <p:spPr>
          <a:xfrm>
            <a:off x="5180486" y="244644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98" name="Straight Arrow Connector 97"/>
          <p:cNvCxnSpPr/>
          <p:nvPr/>
        </p:nvCxnSpPr>
        <p:spPr>
          <a:xfrm flipV="1">
            <a:off x="4888962" y="2462224"/>
            <a:ext cx="291650" cy="38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9" name="Rounded Rectangle 98"/>
          <p:cNvSpPr/>
          <p:nvPr/>
        </p:nvSpPr>
        <p:spPr>
          <a:xfrm>
            <a:off x="2034308" y="2122272"/>
            <a:ext cx="3728571" cy="799558"/>
          </a:xfrm>
          <a:prstGeom prst="roundRect">
            <a:avLst>
              <a:gd name="adj" fmla="val 8436"/>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00" name="Down Arrow 99"/>
          <p:cNvSpPr/>
          <p:nvPr/>
        </p:nvSpPr>
        <p:spPr>
          <a:xfrm>
            <a:off x="5344883" y="2680743"/>
            <a:ext cx="181629" cy="451363"/>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01" name="Rectangle 100"/>
          <p:cNvSpPr/>
          <p:nvPr/>
        </p:nvSpPr>
        <p:spPr>
          <a:xfrm>
            <a:off x="2060954" y="1430330"/>
            <a:ext cx="3275256"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Guest</a:t>
            </a:r>
            <a:r>
              <a:rPr kumimoji="0" lang="en-US" sz="2400" b="0" i="0" u="none" strike="noStrike" kern="1200" cap="none" spc="0" normalizeH="0" noProof="0" dirty="0" smtClean="0">
                <a:ln>
                  <a:noFill/>
                </a:ln>
                <a:solidFill>
                  <a:prstClr val="white"/>
                </a:solidFill>
                <a:effectLst/>
                <a:uLnTx/>
                <a:uFillTx/>
                <a:latin typeface="Rockwell" panose="02060603020205020403"/>
                <a:ea typeface="+mn-ea"/>
                <a:cs typeface="+mn-cs"/>
              </a:rPr>
              <a:t> </a:t>
            </a: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Virtual Address</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02" name="Down Arrow 101"/>
          <p:cNvSpPr/>
          <p:nvPr/>
        </p:nvSpPr>
        <p:spPr>
          <a:xfrm>
            <a:off x="5384549" y="1913397"/>
            <a:ext cx="181629" cy="259364"/>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50" name="Down Arrow 149"/>
          <p:cNvSpPr/>
          <p:nvPr/>
        </p:nvSpPr>
        <p:spPr>
          <a:xfrm>
            <a:off x="5324017" y="3537538"/>
            <a:ext cx="216780" cy="2485417"/>
          </a:xfrm>
          <a:prstGeom prst="downArrow">
            <a:avLst>
              <a:gd name="adj1" fmla="val 34622"/>
              <a:gd name="adj2" fmla="val 59986"/>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76" name="Down Arrow 275"/>
          <p:cNvSpPr/>
          <p:nvPr/>
        </p:nvSpPr>
        <p:spPr>
          <a:xfrm>
            <a:off x="10182125" y="5696982"/>
            <a:ext cx="181629" cy="348069"/>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16" name="Rectangle 115"/>
          <p:cNvSpPr/>
          <p:nvPr/>
        </p:nvSpPr>
        <p:spPr>
          <a:xfrm>
            <a:off x="6733326" y="1425449"/>
            <a:ext cx="5255468" cy="214594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b"/>
          <a:lstStyle/>
          <a:p>
            <a:pPr lvl="0">
              <a:spcAft>
                <a:spcPts val="600"/>
              </a:spcAft>
              <a:defRPr/>
            </a:pPr>
            <a:r>
              <a:rPr lang="en-US" sz="2400" dirty="0">
                <a:solidFill>
                  <a:prstClr val="white"/>
                </a:solidFill>
              </a:rPr>
              <a:t>Guest Physical Address</a:t>
            </a:r>
          </a:p>
        </p:txBody>
      </p:sp>
      <p:sp>
        <p:nvSpPr>
          <p:cNvPr id="117" name="Rectangle 116"/>
          <p:cNvSpPr/>
          <p:nvPr/>
        </p:nvSpPr>
        <p:spPr>
          <a:xfrm>
            <a:off x="8647724" y="2255413"/>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18" name="Rectangle 117"/>
          <p:cNvSpPr/>
          <p:nvPr/>
        </p:nvSpPr>
        <p:spPr>
          <a:xfrm>
            <a:off x="9370727" y="2354400"/>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119" name="Straight Arrow Connector 118"/>
          <p:cNvCxnSpPr/>
          <p:nvPr/>
        </p:nvCxnSpPr>
        <p:spPr>
          <a:xfrm flipV="1">
            <a:off x="9095896" y="2366978"/>
            <a:ext cx="274831" cy="567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a:xfrm>
            <a:off x="6971464" y="2092449"/>
            <a:ext cx="1758553" cy="830997"/>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Paging structures</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21" name="Oval 120"/>
          <p:cNvSpPr/>
          <p:nvPr/>
        </p:nvSpPr>
        <p:spPr>
          <a:xfrm>
            <a:off x="10206442" y="1489917"/>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V</a:t>
            </a:r>
          </a:p>
        </p:txBody>
      </p:sp>
      <p:sp>
        <p:nvSpPr>
          <p:cNvPr id="122" name="Oval 121"/>
          <p:cNvSpPr/>
          <p:nvPr/>
        </p:nvSpPr>
        <p:spPr>
          <a:xfrm>
            <a:off x="10163397" y="3112443"/>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G</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23" name="Rectangle 122"/>
          <p:cNvSpPr/>
          <p:nvPr/>
        </p:nvSpPr>
        <p:spPr>
          <a:xfrm>
            <a:off x="10117216" y="2436693"/>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124" name="Straight Arrow Connector 123"/>
          <p:cNvCxnSpPr/>
          <p:nvPr/>
        </p:nvCxnSpPr>
        <p:spPr>
          <a:xfrm flipV="1">
            <a:off x="9825692" y="2452468"/>
            <a:ext cx="291650" cy="38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6971038" y="2112516"/>
            <a:ext cx="3728571" cy="799558"/>
          </a:xfrm>
          <a:prstGeom prst="roundRect">
            <a:avLst>
              <a:gd name="adj" fmla="val 8436"/>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26" name="Down Arrow 125"/>
          <p:cNvSpPr/>
          <p:nvPr/>
        </p:nvSpPr>
        <p:spPr>
          <a:xfrm>
            <a:off x="10281613" y="2670987"/>
            <a:ext cx="181629" cy="451363"/>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27" name="Rectangle 126"/>
          <p:cNvSpPr/>
          <p:nvPr/>
        </p:nvSpPr>
        <p:spPr>
          <a:xfrm>
            <a:off x="6997684" y="1420574"/>
            <a:ext cx="3275256"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Guest</a:t>
            </a:r>
            <a:r>
              <a:rPr kumimoji="0" lang="en-US" sz="2400" b="0" i="0" u="none" strike="noStrike" kern="1200" cap="none" spc="0" normalizeH="0" noProof="0" dirty="0" smtClean="0">
                <a:ln>
                  <a:noFill/>
                </a:ln>
                <a:solidFill>
                  <a:prstClr val="white"/>
                </a:solidFill>
                <a:effectLst/>
                <a:uLnTx/>
                <a:uFillTx/>
                <a:latin typeface="Rockwell" panose="02060603020205020403"/>
                <a:ea typeface="+mn-ea"/>
                <a:cs typeface="+mn-cs"/>
              </a:rPr>
              <a:t> </a:t>
            </a: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Virtual Address</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28" name="Down Arrow 127"/>
          <p:cNvSpPr/>
          <p:nvPr/>
        </p:nvSpPr>
        <p:spPr>
          <a:xfrm>
            <a:off x="10321279" y="1903641"/>
            <a:ext cx="181629" cy="259364"/>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8" name="Down Arrow 87"/>
          <p:cNvSpPr/>
          <p:nvPr/>
        </p:nvSpPr>
        <p:spPr>
          <a:xfrm>
            <a:off x="10272939" y="3533679"/>
            <a:ext cx="181629" cy="343500"/>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29" name="Oval 128"/>
          <p:cNvSpPr/>
          <p:nvPr/>
        </p:nvSpPr>
        <p:spPr>
          <a:xfrm>
            <a:off x="10072603" y="6045596"/>
            <a:ext cx="411480" cy="411480"/>
          </a:xfrm>
          <a:prstGeom prst="ellipse">
            <a:avLst/>
          </a:prstGeom>
          <a:solidFill>
            <a:srgbClr val="66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H</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34" name="Rectangle 133"/>
          <p:cNvSpPr/>
          <p:nvPr/>
        </p:nvSpPr>
        <p:spPr>
          <a:xfrm>
            <a:off x="10405729" y="5988493"/>
            <a:ext cx="320416" cy="513346"/>
          </a:xfrm>
          <a:prstGeom prst="rect">
            <a:avLst/>
          </a:prstGeom>
        </p:spPr>
        <p:txBody>
          <a:bodyPr wrap="square" anchor="ctr">
            <a:spAutoFit/>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64" name="Rectangle 63"/>
          <p:cNvSpPr/>
          <p:nvPr/>
        </p:nvSpPr>
        <p:spPr>
          <a:xfrm>
            <a:off x="221835" y="5784265"/>
            <a:ext cx="1516568"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Host Memory</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3327510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900" dirty="0" smtClean="0"/>
              <a:t>Inside EPT Paging structures. EPT PFN</a:t>
            </a:r>
            <a:endParaRPr lang="en-US" sz="4900" dirty="0"/>
          </a:p>
        </p:txBody>
      </p:sp>
      <p:sp>
        <p:nvSpPr>
          <p:cNvPr id="38" name="Rectangle 37"/>
          <p:cNvSpPr/>
          <p:nvPr/>
        </p:nvSpPr>
        <p:spPr>
          <a:xfrm>
            <a:off x="9212774" y="2662070"/>
            <a:ext cx="2540000" cy="38638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defRPr/>
            </a:pPr>
            <a:r>
              <a:rPr lang="en-US" sz="2400" dirty="0">
                <a:solidFill>
                  <a:prstClr val="white"/>
                </a:solidFill>
              </a:rPr>
              <a:t>Host Memory</a:t>
            </a:r>
          </a:p>
        </p:txBody>
      </p:sp>
      <p:sp>
        <p:nvSpPr>
          <p:cNvPr id="40" name="Rectangle 39"/>
          <p:cNvSpPr/>
          <p:nvPr/>
        </p:nvSpPr>
        <p:spPr>
          <a:xfrm>
            <a:off x="9291716" y="3735491"/>
            <a:ext cx="2382116" cy="801364"/>
          </a:xfrm>
          <a:prstGeom prst="rect">
            <a:avLst/>
          </a:prstGeom>
          <a:solidFill>
            <a:srgbClr val="741616"/>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lvl="0" algn="ctr" defTabSz="914400">
              <a:defRPr/>
            </a:pPr>
            <a:r>
              <a:rPr lang="en-US" sz="2400" dirty="0">
                <a:solidFill>
                  <a:prstClr val="white"/>
                </a:solidFill>
              </a:rPr>
              <a:t>Protected Page</a:t>
            </a:r>
            <a:endParaRPr lang="en-US" sz="2400" dirty="0">
              <a:solidFill>
                <a:srgbClr val="FFFFFF"/>
              </a:solidFill>
              <a:latin typeface="Rockwell (Body)"/>
            </a:endParaRPr>
          </a:p>
        </p:txBody>
      </p:sp>
      <p:sp>
        <p:nvSpPr>
          <p:cNvPr id="76" name="Rounded Rectangle 75"/>
          <p:cNvSpPr/>
          <p:nvPr/>
        </p:nvSpPr>
        <p:spPr>
          <a:xfrm>
            <a:off x="2160879" y="1461436"/>
            <a:ext cx="6501858" cy="3550831"/>
          </a:xfrm>
          <a:prstGeom prst="roundRect">
            <a:avLst>
              <a:gd name="adj" fmla="val 3351"/>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defRPr/>
            </a:pPr>
            <a:r>
              <a:rPr lang="en-US" sz="2400" dirty="0">
                <a:solidFill>
                  <a:prstClr val="white"/>
                </a:solidFill>
              </a:rPr>
              <a:t>EPT Paging structures</a:t>
            </a:r>
          </a:p>
        </p:txBody>
      </p:sp>
      <p:sp>
        <p:nvSpPr>
          <p:cNvPr id="77" name="Rectangle 76"/>
          <p:cNvSpPr/>
          <p:nvPr/>
        </p:nvSpPr>
        <p:spPr>
          <a:xfrm>
            <a:off x="4677833" y="2178850"/>
            <a:ext cx="3835400" cy="2604817"/>
          </a:xfrm>
          <a:prstGeom prst="rect">
            <a:avLst/>
          </a:prstGeom>
          <a:solidFill>
            <a:schemeClr val="bg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lvl="0" algn="ctr">
              <a:defRPr/>
            </a:pPr>
            <a:r>
              <a:rPr lang="en-US" sz="2400" dirty="0">
                <a:solidFill>
                  <a:prstClr val="white"/>
                </a:solidFill>
              </a:rPr>
              <a:t>EPT Page Table Entries</a:t>
            </a:r>
          </a:p>
        </p:txBody>
      </p:sp>
      <p:sp>
        <p:nvSpPr>
          <p:cNvPr id="81" name="Rectangle 80"/>
          <p:cNvSpPr/>
          <p:nvPr/>
        </p:nvSpPr>
        <p:spPr>
          <a:xfrm>
            <a:off x="2563624" y="2216534"/>
            <a:ext cx="1738934" cy="953606"/>
          </a:xfrm>
          <a:prstGeom prst="rect">
            <a:avLst/>
          </a:prstGeom>
          <a:solidFill>
            <a:schemeClr val="bg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Rockwell (Body)"/>
            </a:endParaRPr>
          </a:p>
        </p:txBody>
      </p:sp>
      <p:cxnSp>
        <p:nvCxnSpPr>
          <p:cNvPr id="82" name="Straight Arrow Connector 81"/>
          <p:cNvCxnSpPr/>
          <p:nvPr/>
        </p:nvCxnSpPr>
        <p:spPr>
          <a:xfrm flipV="1">
            <a:off x="4305298" y="2768600"/>
            <a:ext cx="372535" cy="821"/>
          </a:xfrm>
          <a:prstGeom prst="straightConnector1">
            <a:avLst/>
          </a:prstGeom>
          <a:ln w="158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4799120" y="3721199"/>
            <a:ext cx="1741901" cy="752814"/>
          </a:xfrm>
          <a:prstGeom prst="rect">
            <a:avLst/>
          </a:prstGeom>
          <a:solidFill>
            <a:srgbClr val="741616"/>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prstClr val="white"/>
                </a:solidFill>
              </a:rPr>
              <a:t>Memory Access Bits</a:t>
            </a:r>
            <a:endParaRPr lang="en-US" sz="2400" dirty="0">
              <a:solidFill>
                <a:prstClr val="white"/>
              </a:solidFill>
            </a:endParaRPr>
          </a:p>
        </p:txBody>
      </p:sp>
      <p:sp>
        <p:nvSpPr>
          <p:cNvPr id="85" name="Rectangle 84"/>
          <p:cNvSpPr/>
          <p:nvPr/>
        </p:nvSpPr>
        <p:spPr>
          <a:xfrm>
            <a:off x="2452605" y="2111438"/>
            <a:ext cx="1738934" cy="953606"/>
          </a:xfrm>
          <a:prstGeom prst="rect">
            <a:avLst/>
          </a:prstGeom>
          <a:solidFill>
            <a:schemeClr val="bg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lvl="0" algn="ctr">
              <a:defRPr/>
            </a:pPr>
            <a:r>
              <a:rPr lang="en-US" sz="2400" dirty="0">
                <a:solidFill>
                  <a:prstClr val="white"/>
                </a:solidFill>
              </a:rPr>
              <a:t>EPT Tables</a:t>
            </a:r>
          </a:p>
        </p:txBody>
      </p:sp>
      <p:sp>
        <p:nvSpPr>
          <p:cNvPr id="21" name="Rectangle 20"/>
          <p:cNvSpPr/>
          <p:nvPr/>
        </p:nvSpPr>
        <p:spPr>
          <a:xfrm>
            <a:off x="274130" y="2318436"/>
            <a:ext cx="1506237" cy="1200329"/>
          </a:xfrm>
          <a:prstGeom prst="rect">
            <a:avLst/>
          </a:prstGeom>
        </p:spPr>
        <p:txBody>
          <a:bodyPr wrap="square">
            <a:spAutoFit/>
          </a:bodyPr>
          <a:lstStyle/>
          <a:p>
            <a:pPr lvl="0" algn="ctr">
              <a:spcAft>
                <a:spcPts val="600"/>
              </a:spcAft>
              <a:defRPr/>
            </a:pPr>
            <a:r>
              <a:rPr lang="en-US" sz="2400" dirty="0">
                <a:solidFill>
                  <a:prstClr val="white"/>
                </a:solidFill>
              </a:rPr>
              <a:t>Guest Physical Address</a:t>
            </a:r>
          </a:p>
        </p:txBody>
      </p:sp>
      <p:cxnSp>
        <p:nvCxnSpPr>
          <p:cNvPr id="22" name="Straight Arrow Connector 21"/>
          <p:cNvCxnSpPr/>
          <p:nvPr/>
        </p:nvCxnSpPr>
        <p:spPr>
          <a:xfrm>
            <a:off x="1721460" y="2948231"/>
            <a:ext cx="439419" cy="1111"/>
          </a:xfrm>
          <a:prstGeom prst="straightConnector1">
            <a:avLst/>
          </a:prstGeom>
          <a:ln w="15875">
            <a:solidFill>
              <a:schemeClr val="tx1"/>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545617" y="3721199"/>
            <a:ext cx="1844849" cy="752814"/>
          </a:xfrm>
          <a:prstGeom prst="rect">
            <a:avLst/>
          </a:prstGeom>
          <a:solidFill>
            <a:srgbClr val="741616"/>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prstClr val="white"/>
                </a:solidFill>
              </a:rPr>
              <a:t>Page Frame Number</a:t>
            </a:r>
            <a:endParaRPr lang="en-US" sz="2400" dirty="0">
              <a:solidFill>
                <a:prstClr val="white"/>
              </a:solidFill>
            </a:endParaRPr>
          </a:p>
        </p:txBody>
      </p:sp>
      <p:sp>
        <p:nvSpPr>
          <p:cNvPr id="18" name="Rectangle 17"/>
          <p:cNvSpPr/>
          <p:nvPr/>
        </p:nvSpPr>
        <p:spPr>
          <a:xfrm>
            <a:off x="4799120" y="2818529"/>
            <a:ext cx="1741901" cy="752814"/>
          </a:xfrm>
          <a:prstGeom prst="rect">
            <a:avLst/>
          </a:prstGeom>
          <a:no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prstClr val="white"/>
                </a:solidFill>
              </a:rPr>
              <a:t>Memory Access Bits</a:t>
            </a:r>
            <a:endParaRPr lang="en-US" sz="2400" dirty="0">
              <a:solidFill>
                <a:prstClr val="white"/>
              </a:solidFill>
            </a:endParaRPr>
          </a:p>
        </p:txBody>
      </p:sp>
      <p:sp>
        <p:nvSpPr>
          <p:cNvPr id="19" name="Rectangle 18"/>
          <p:cNvSpPr/>
          <p:nvPr/>
        </p:nvSpPr>
        <p:spPr>
          <a:xfrm>
            <a:off x="6545617" y="2818529"/>
            <a:ext cx="1844849" cy="752814"/>
          </a:xfrm>
          <a:prstGeom prst="rect">
            <a:avLst/>
          </a:prstGeom>
          <a:no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prstClr val="white"/>
                </a:solidFill>
              </a:rPr>
              <a:t>Page Frame Number</a:t>
            </a:r>
            <a:endParaRPr lang="en-US" sz="2400" dirty="0">
              <a:solidFill>
                <a:prstClr val="white"/>
              </a:solidFill>
            </a:endParaRPr>
          </a:p>
        </p:txBody>
      </p:sp>
      <p:cxnSp>
        <p:nvCxnSpPr>
          <p:cNvPr id="61" name="Straight Arrow Connector 60"/>
          <p:cNvCxnSpPr>
            <a:endCxn id="40" idx="1"/>
          </p:cNvCxnSpPr>
          <p:nvPr/>
        </p:nvCxnSpPr>
        <p:spPr>
          <a:xfrm>
            <a:off x="8280400" y="4136173"/>
            <a:ext cx="1011316" cy="0"/>
          </a:xfrm>
          <a:prstGeom prst="straightConnector1">
            <a:avLst/>
          </a:prstGeom>
          <a:ln w="31750">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6787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900" dirty="0" smtClean="0"/>
              <a:t>Inside EPT Paging structures. EPT PFN</a:t>
            </a:r>
            <a:endParaRPr lang="en-US" sz="4900" dirty="0"/>
          </a:p>
        </p:txBody>
      </p:sp>
      <p:sp>
        <p:nvSpPr>
          <p:cNvPr id="38" name="Rectangle 37"/>
          <p:cNvSpPr/>
          <p:nvPr/>
        </p:nvSpPr>
        <p:spPr>
          <a:xfrm>
            <a:off x="9212774" y="2662070"/>
            <a:ext cx="2540000" cy="38638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defRPr/>
            </a:pPr>
            <a:r>
              <a:rPr lang="en-US" sz="2400" dirty="0">
                <a:solidFill>
                  <a:prstClr val="white"/>
                </a:solidFill>
              </a:rPr>
              <a:t>Host Memory</a:t>
            </a:r>
          </a:p>
        </p:txBody>
      </p:sp>
      <p:sp>
        <p:nvSpPr>
          <p:cNvPr id="40" name="Rectangle 39"/>
          <p:cNvSpPr/>
          <p:nvPr/>
        </p:nvSpPr>
        <p:spPr>
          <a:xfrm>
            <a:off x="9291716" y="3735491"/>
            <a:ext cx="2382116" cy="801364"/>
          </a:xfrm>
          <a:prstGeom prst="rect">
            <a:avLst/>
          </a:prstGeom>
          <a:solidFill>
            <a:srgbClr val="741616"/>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lvl="0" algn="ctr" defTabSz="914400">
              <a:defRPr/>
            </a:pPr>
            <a:r>
              <a:rPr lang="en-US" sz="2400" dirty="0">
                <a:solidFill>
                  <a:prstClr val="white"/>
                </a:solidFill>
              </a:rPr>
              <a:t>Protected Page</a:t>
            </a:r>
            <a:endParaRPr lang="en-US" sz="2400" dirty="0">
              <a:solidFill>
                <a:srgbClr val="FFFFFF"/>
              </a:solidFill>
              <a:latin typeface="Rockwell (Body)"/>
            </a:endParaRPr>
          </a:p>
        </p:txBody>
      </p:sp>
      <p:sp>
        <p:nvSpPr>
          <p:cNvPr id="76" name="Rounded Rectangle 75"/>
          <p:cNvSpPr/>
          <p:nvPr/>
        </p:nvSpPr>
        <p:spPr>
          <a:xfrm>
            <a:off x="2160879" y="1461436"/>
            <a:ext cx="6501858" cy="3550831"/>
          </a:xfrm>
          <a:prstGeom prst="roundRect">
            <a:avLst>
              <a:gd name="adj" fmla="val 3351"/>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defRPr/>
            </a:pPr>
            <a:r>
              <a:rPr lang="en-US" sz="2400" dirty="0">
                <a:solidFill>
                  <a:prstClr val="white"/>
                </a:solidFill>
              </a:rPr>
              <a:t>EPT Paging structures</a:t>
            </a:r>
          </a:p>
        </p:txBody>
      </p:sp>
      <p:sp>
        <p:nvSpPr>
          <p:cNvPr id="77" name="Rectangle 76"/>
          <p:cNvSpPr/>
          <p:nvPr/>
        </p:nvSpPr>
        <p:spPr>
          <a:xfrm>
            <a:off x="4677833" y="2178850"/>
            <a:ext cx="3835400" cy="2604817"/>
          </a:xfrm>
          <a:prstGeom prst="rect">
            <a:avLst/>
          </a:prstGeom>
          <a:solidFill>
            <a:schemeClr val="bg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lvl="0" algn="ctr">
              <a:defRPr/>
            </a:pPr>
            <a:r>
              <a:rPr lang="en-US" sz="2400" dirty="0">
                <a:solidFill>
                  <a:prstClr val="white"/>
                </a:solidFill>
              </a:rPr>
              <a:t>EPT Page Table Entries</a:t>
            </a:r>
          </a:p>
        </p:txBody>
      </p:sp>
      <p:sp>
        <p:nvSpPr>
          <p:cNvPr id="81" name="Rectangle 80"/>
          <p:cNvSpPr/>
          <p:nvPr/>
        </p:nvSpPr>
        <p:spPr>
          <a:xfrm>
            <a:off x="2563624" y="2216534"/>
            <a:ext cx="1738934" cy="953606"/>
          </a:xfrm>
          <a:prstGeom prst="rect">
            <a:avLst/>
          </a:prstGeom>
          <a:solidFill>
            <a:schemeClr val="bg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Rockwell (Body)"/>
            </a:endParaRPr>
          </a:p>
        </p:txBody>
      </p:sp>
      <p:cxnSp>
        <p:nvCxnSpPr>
          <p:cNvPr id="82" name="Straight Arrow Connector 81"/>
          <p:cNvCxnSpPr/>
          <p:nvPr/>
        </p:nvCxnSpPr>
        <p:spPr>
          <a:xfrm flipV="1">
            <a:off x="4305298" y="2768600"/>
            <a:ext cx="372535" cy="821"/>
          </a:xfrm>
          <a:prstGeom prst="straightConnector1">
            <a:avLst/>
          </a:prstGeom>
          <a:ln w="158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4799120" y="3721199"/>
            <a:ext cx="1741901" cy="752814"/>
          </a:xfrm>
          <a:prstGeom prst="rect">
            <a:avLst/>
          </a:prstGeom>
          <a:solidFill>
            <a:srgbClr val="741616"/>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prstClr val="white"/>
                </a:solidFill>
              </a:rPr>
              <a:t>Memory Access Bits</a:t>
            </a:r>
            <a:endParaRPr lang="en-US" sz="2400" dirty="0">
              <a:solidFill>
                <a:prstClr val="white"/>
              </a:solidFill>
            </a:endParaRPr>
          </a:p>
        </p:txBody>
      </p:sp>
      <p:sp>
        <p:nvSpPr>
          <p:cNvPr id="85" name="Rectangle 84"/>
          <p:cNvSpPr/>
          <p:nvPr/>
        </p:nvSpPr>
        <p:spPr>
          <a:xfrm>
            <a:off x="2452605" y="2111438"/>
            <a:ext cx="1738934" cy="953606"/>
          </a:xfrm>
          <a:prstGeom prst="rect">
            <a:avLst/>
          </a:prstGeom>
          <a:solidFill>
            <a:schemeClr val="bg1"/>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lvl="0" algn="ctr">
              <a:defRPr/>
            </a:pPr>
            <a:r>
              <a:rPr lang="en-US" sz="2400" dirty="0">
                <a:solidFill>
                  <a:prstClr val="white"/>
                </a:solidFill>
              </a:rPr>
              <a:t>EPT Tables</a:t>
            </a:r>
          </a:p>
        </p:txBody>
      </p:sp>
      <p:sp>
        <p:nvSpPr>
          <p:cNvPr id="21" name="Rectangle 20"/>
          <p:cNvSpPr/>
          <p:nvPr/>
        </p:nvSpPr>
        <p:spPr>
          <a:xfrm>
            <a:off x="274130" y="2318436"/>
            <a:ext cx="1506237" cy="1200329"/>
          </a:xfrm>
          <a:prstGeom prst="rect">
            <a:avLst/>
          </a:prstGeom>
        </p:spPr>
        <p:txBody>
          <a:bodyPr wrap="square">
            <a:spAutoFit/>
          </a:bodyPr>
          <a:lstStyle/>
          <a:p>
            <a:pPr lvl="0" algn="ctr">
              <a:spcAft>
                <a:spcPts val="600"/>
              </a:spcAft>
              <a:defRPr/>
            </a:pPr>
            <a:r>
              <a:rPr lang="en-US" sz="2400" dirty="0">
                <a:solidFill>
                  <a:prstClr val="white"/>
                </a:solidFill>
              </a:rPr>
              <a:t>Guest Physical Address</a:t>
            </a:r>
          </a:p>
        </p:txBody>
      </p:sp>
      <p:cxnSp>
        <p:nvCxnSpPr>
          <p:cNvPr id="22" name="Straight Arrow Connector 21"/>
          <p:cNvCxnSpPr/>
          <p:nvPr/>
        </p:nvCxnSpPr>
        <p:spPr>
          <a:xfrm>
            <a:off x="1721460" y="2948231"/>
            <a:ext cx="439419" cy="1111"/>
          </a:xfrm>
          <a:prstGeom prst="straightConnector1">
            <a:avLst/>
          </a:prstGeom>
          <a:ln w="15875">
            <a:solidFill>
              <a:schemeClr val="tx1"/>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545617" y="3721199"/>
            <a:ext cx="1844849" cy="752814"/>
          </a:xfrm>
          <a:prstGeom prst="rect">
            <a:avLst/>
          </a:prstGeom>
          <a:solidFill>
            <a:srgbClr val="741616"/>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prstClr val="white"/>
                </a:solidFill>
              </a:rPr>
              <a:t>Page Frame Number</a:t>
            </a:r>
            <a:endParaRPr lang="en-US" sz="2400" dirty="0">
              <a:solidFill>
                <a:prstClr val="white"/>
              </a:solidFill>
            </a:endParaRPr>
          </a:p>
        </p:txBody>
      </p:sp>
      <p:sp>
        <p:nvSpPr>
          <p:cNvPr id="18" name="Rectangle 17"/>
          <p:cNvSpPr/>
          <p:nvPr/>
        </p:nvSpPr>
        <p:spPr>
          <a:xfrm>
            <a:off x="4799120" y="2818529"/>
            <a:ext cx="1741901" cy="752814"/>
          </a:xfrm>
          <a:prstGeom prst="rect">
            <a:avLst/>
          </a:prstGeom>
          <a:no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prstClr val="white"/>
                </a:solidFill>
              </a:rPr>
              <a:t>Memory Access Bits</a:t>
            </a:r>
            <a:endParaRPr lang="en-US" sz="2400" dirty="0">
              <a:solidFill>
                <a:prstClr val="white"/>
              </a:solidFill>
            </a:endParaRPr>
          </a:p>
        </p:txBody>
      </p:sp>
      <p:sp>
        <p:nvSpPr>
          <p:cNvPr id="19" name="Rectangle 18"/>
          <p:cNvSpPr/>
          <p:nvPr/>
        </p:nvSpPr>
        <p:spPr>
          <a:xfrm>
            <a:off x="6545617" y="2818529"/>
            <a:ext cx="1844849" cy="752814"/>
          </a:xfrm>
          <a:prstGeom prst="rect">
            <a:avLst/>
          </a:prstGeom>
          <a:no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prstClr val="white"/>
                </a:solidFill>
              </a:rPr>
              <a:t>Page Frame Number</a:t>
            </a:r>
            <a:endParaRPr lang="en-US" sz="2400" dirty="0">
              <a:solidFill>
                <a:prstClr val="white"/>
              </a:solidFill>
            </a:endParaRPr>
          </a:p>
        </p:txBody>
      </p:sp>
      <p:cxnSp>
        <p:nvCxnSpPr>
          <p:cNvPr id="61" name="Straight Arrow Connector 60"/>
          <p:cNvCxnSpPr>
            <a:endCxn id="40" idx="1"/>
          </p:cNvCxnSpPr>
          <p:nvPr/>
        </p:nvCxnSpPr>
        <p:spPr>
          <a:xfrm>
            <a:off x="8280400" y="4136173"/>
            <a:ext cx="1011316" cy="0"/>
          </a:xfrm>
          <a:prstGeom prst="straightConnector1">
            <a:avLst/>
          </a:prstGeom>
          <a:ln w="31750">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9279780" y="5348586"/>
            <a:ext cx="2394052" cy="814390"/>
          </a:xfrm>
          <a:prstGeom prst="rect">
            <a:avLst/>
          </a:prstGeom>
          <a:solidFill>
            <a:schemeClr val="bg1">
              <a:lumMod val="65000"/>
              <a:lumOff val="35000"/>
            </a:schemeClr>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lvl="0" algn="ctr" defTabSz="914400">
              <a:defRPr/>
            </a:pPr>
            <a:r>
              <a:rPr lang="en-US" sz="2400" dirty="0" smtClean="0">
                <a:solidFill>
                  <a:prstClr val="white"/>
                </a:solidFill>
              </a:rPr>
              <a:t>Fake Page</a:t>
            </a:r>
            <a:endParaRPr kumimoji="0" lang="en-US" sz="2400" b="0" i="0" u="none" strike="noStrike" kern="1200" cap="none" spc="0" normalizeH="0" baseline="0" noProof="0" dirty="0">
              <a:ln>
                <a:noFill/>
              </a:ln>
              <a:solidFill>
                <a:srgbClr val="FFFFFF"/>
              </a:solidFill>
              <a:effectLst/>
              <a:uLnTx/>
              <a:uFillTx/>
              <a:latin typeface="Rockwell (Body)"/>
            </a:endParaRPr>
          </a:p>
        </p:txBody>
      </p:sp>
      <p:cxnSp>
        <p:nvCxnSpPr>
          <p:cNvPr id="30" name="Straight Arrow Connector 29"/>
          <p:cNvCxnSpPr>
            <a:endCxn id="29" idx="1"/>
          </p:cNvCxnSpPr>
          <p:nvPr/>
        </p:nvCxnSpPr>
        <p:spPr>
          <a:xfrm>
            <a:off x="8280400" y="4136173"/>
            <a:ext cx="999380" cy="1619608"/>
          </a:xfrm>
          <a:prstGeom prst="straightConnector1">
            <a:avLst/>
          </a:prstGeom>
          <a:ln w="31750">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sp>
        <p:nvSpPr>
          <p:cNvPr id="31" name="Arc 30"/>
          <p:cNvSpPr/>
          <p:nvPr/>
        </p:nvSpPr>
        <p:spPr>
          <a:xfrm>
            <a:off x="6947527" y="3146200"/>
            <a:ext cx="2103120" cy="2103120"/>
          </a:xfrm>
          <a:prstGeom prst="arc">
            <a:avLst>
              <a:gd name="adj1" fmla="val 21414194"/>
              <a:gd name="adj2" fmla="val 2562954"/>
            </a:avLst>
          </a:prstGeom>
          <a:ln w="22225">
            <a:solidFill>
              <a:schemeClr val="tx1"/>
            </a:solidFill>
            <a:headEnd type="ova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3750822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Down Arrow 88"/>
          <p:cNvSpPr/>
          <p:nvPr/>
        </p:nvSpPr>
        <p:spPr>
          <a:xfrm rot="16200000" flipH="1">
            <a:off x="7933909" y="3289513"/>
            <a:ext cx="174164" cy="1941392"/>
          </a:xfrm>
          <a:prstGeom prst="downArrow">
            <a:avLst>
              <a:gd name="adj1" fmla="val 31797"/>
              <a:gd name="adj2" fmla="val 95512"/>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94" name="Down Arrow 93"/>
          <p:cNvSpPr/>
          <p:nvPr/>
        </p:nvSpPr>
        <p:spPr>
          <a:xfrm rot="16200000" flipH="1">
            <a:off x="7935477" y="3768518"/>
            <a:ext cx="167634" cy="1944787"/>
          </a:xfrm>
          <a:prstGeom prst="downArrow">
            <a:avLst>
              <a:gd name="adj1" fmla="val 31797"/>
              <a:gd name="adj2" fmla="val 95513"/>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50" name="Rectangle 49"/>
          <p:cNvSpPr/>
          <p:nvPr/>
        </p:nvSpPr>
        <p:spPr>
          <a:xfrm>
            <a:off x="9029394" y="1228621"/>
            <a:ext cx="2383970" cy="8013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rPr>
              <a:t>Host Memory </a:t>
            </a:r>
            <a:r>
              <a:rPr lang="en-US" sz="2400" dirty="0" smtClean="0">
                <a:solidFill>
                  <a:prstClr val="white"/>
                </a:solidFill>
              </a:rPr>
              <a:t>Page</a:t>
            </a:r>
            <a:endParaRPr kumimoji="0" lang="en-US" sz="2400" b="0" i="0" u="none" strike="noStrike" kern="1200" cap="none" spc="0" normalizeH="0" baseline="0" noProof="0" dirty="0">
              <a:ln>
                <a:noFill/>
              </a:ln>
              <a:solidFill>
                <a:prstClr val="white"/>
              </a:solidFill>
              <a:effectLst/>
              <a:uLnTx/>
              <a:uFillTx/>
            </a:endParaRPr>
          </a:p>
        </p:txBody>
      </p:sp>
      <p:sp>
        <p:nvSpPr>
          <p:cNvPr id="3" name="Title 2"/>
          <p:cNvSpPr>
            <a:spLocks noGrp="1"/>
          </p:cNvSpPr>
          <p:nvPr>
            <p:ph type="title"/>
          </p:nvPr>
        </p:nvSpPr>
        <p:spPr/>
        <p:txBody>
          <a:bodyPr>
            <a:normAutofit fontScale="90000"/>
          </a:bodyPr>
          <a:lstStyle/>
          <a:p>
            <a:r>
              <a:rPr lang="en-US" dirty="0" smtClean="0"/>
              <a:t>Inside EPT Paging structures. EPT BITS</a:t>
            </a:r>
            <a:endParaRPr lang="en-US" dirty="0"/>
          </a:p>
        </p:txBody>
      </p:sp>
      <p:sp>
        <p:nvSpPr>
          <p:cNvPr id="20" name="Rectangle 19"/>
          <p:cNvSpPr/>
          <p:nvPr/>
        </p:nvSpPr>
        <p:spPr>
          <a:xfrm>
            <a:off x="7326812" y="5351107"/>
            <a:ext cx="3241727" cy="830997"/>
          </a:xfrm>
          <a:prstGeom prst="rect">
            <a:avLst/>
          </a:prstGeom>
          <a:ln w="19050">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ea typeface="+mn-ea"/>
                <a:cs typeface="+mn-cs"/>
              </a:rPr>
              <a:t>Hypervisor traps all these access attempts</a:t>
            </a: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42" name="Rectangle 41"/>
          <p:cNvSpPr/>
          <p:nvPr/>
        </p:nvSpPr>
        <p:spPr>
          <a:xfrm>
            <a:off x="3920067" y="2037296"/>
            <a:ext cx="3123315" cy="1539916"/>
          </a:xfrm>
          <a:prstGeom prst="rect">
            <a:avLst/>
          </a:prstGeom>
          <a:solidFill>
            <a:srgbClr val="741616"/>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rPr>
              <a:t>Memory Access Bits:</a:t>
            </a:r>
          </a:p>
          <a:p>
            <a:pPr marL="182880" lvl="0" indent="-182880" algn="ctr" defTabSz="914400">
              <a:buFont typeface="Arial" panose="020B0604020202020204" pitchFamily="34" charset="0"/>
              <a:buChar char="•"/>
              <a:defRPr/>
            </a:pPr>
            <a:r>
              <a:rPr lang="en-US" sz="2400" dirty="0" smtClean="0">
                <a:solidFill>
                  <a:srgbClr val="FFFFFF"/>
                </a:solidFill>
              </a:rPr>
              <a:t>exec = </a:t>
            </a:r>
            <a:r>
              <a:rPr lang="en-US" sz="2400" b="1" dirty="0" smtClean="0">
                <a:solidFill>
                  <a:srgbClr val="FFFFFF"/>
                </a:solidFill>
              </a:rPr>
              <a:t>true</a:t>
            </a:r>
          </a:p>
          <a:p>
            <a:pPr marL="182880" lvl="0" indent="-182880" algn="ctr" defTabSz="914400">
              <a:buFont typeface="Arial" panose="020B0604020202020204" pitchFamily="34" charset="0"/>
              <a:buChar char="•"/>
              <a:defRPr/>
            </a:pPr>
            <a:r>
              <a:rPr lang="en-US" sz="2400" dirty="0" smtClean="0">
                <a:solidFill>
                  <a:srgbClr val="FFFFFF"/>
                </a:solidFill>
              </a:rPr>
              <a:t>read = </a:t>
            </a:r>
            <a:r>
              <a:rPr lang="en-US" sz="2400" b="1" dirty="0" smtClean="0">
                <a:solidFill>
                  <a:srgbClr val="FFFFFF"/>
                </a:solidFill>
              </a:rPr>
              <a:t>true</a:t>
            </a:r>
            <a:r>
              <a:rPr lang="en-US" sz="2400" dirty="0" smtClean="0">
                <a:solidFill>
                  <a:srgbClr val="FFFFFF"/>
                </a:solidFill>
              </a:rPr>
              <a:t> </a:t>
            </a:r>
            <a:endParaRPr lang="en-US" sz="2400" b="1" dirty="0" smtClean="0">
              <a:solidFill>
                <a:srgbClr val="FFFFFF"/>
              </a:solidFill>
            </a:endParaRPr>
          </a:p>
          <a:p>
            <a:pPr marL="182880" lvl="0" indent="-182880" algn="ctr" defTabSz="914400">
              <a:buFont typeface="Arial" panose="020B0604020202020204" pitchFamily="34" charset="0"/>
              <a:buChar char="•"/>
              <a:defRPr/>
            </a:pPr>
            <a:r>
              <a:rPr kumimoji="0" lang="en-US" sz="2400" b="0" i="0" u="none" strike="noStrike" kern="1200" cap="none" spc="0" normalizeH="0" baseline="0" noProof="0" dirty="0" smtClean="0">
                <a:ln>
                  <a:noFill/>
                </a:ln>
                <a:solidFill>
                  <a:srgbClr val="FFFFFF"/>
                </a:solidFill>
                <a:effectLst/>
                <a:uLnTx/>
                <a:uFillTx/>
              </a:rPr>
              <a:t>write = </a:t>
            </a:r>
            <a:r>
              <a:rPr lang="en-US" sz="2400" b="1" dirty="0" smtClean="0">
                <a:solidFill>
                  <a:srgbClr val="FFFFFF"/>
                </a:solidFill>
              </a:rPr>
              <a:t>true</a:t>
            </a:r>
            <a:r>
              <a:rPr lang="en-US" sz="2400" dirty="0" smtClean="0">
                <a:solidFill>
                  <a:srgbClr val="FFFFFF"/>
                </a:solidFill>
              </a:rPr>
              <a:t> </a:t>
            </a:r>
            <a:endParaRPr kumimoji="0" lang="en-US" sz="2400" i="0" u="none" strike="noStrike" kern="1200" cap="none" spc="0" normalizeH="0" baseline="0" noProof="0" dirty="0">
              <a:ln>
                <a:noFill/>
              </a:ln>
              <a:solidFill>
                <a:srgbClr val="FFFFFF"/>
              </a:solidFill>
              <a:effectLst/>
              <a:uLnTx/>
              <a:uFillTx/>
            </a:endParaRPr>
          </a:p>
        </p:txBody>
      </p:sp>
      <p:sp>
        <p:nvSpPr>
          <p:cNvPr id="6" name="Rectangle 5"/>
          <p:cNvSpPr/>
          <p:nvPr/>
        </p:nvSpPr>
        <p:spPr>
          <a:xfrm>
            <a:off x="307869" y="1587261"/>
            <a:ext cx="2972553" cy="461665"/>
          </a:xfrm>
          <a:prstGeom prst="rect">
            <a:avLst/>
          </a:prstGeom>
        </p:spPr>
        <p:txBody>
          <a:bodyPr wrap="square">
            <a:spAutoFit/>
          </a:bodyPr>
          <a:lstStyle/>
          <a:p>
            <a:pPr algn="r"/>
            <a:r>
              <a:rPr lang="en-US" sz="2400" dirty="0" smtClean="0"/>
              <a:t>read/write access</a:t>
            </a:r>
            <a:endParaRPr lang="en-US" sz="2400" dirty="0"/>
          </a:p>
        </p:txBody>
      </p:sp>
      <p:sp>
        <p:nvSpPr>
          <p:cNvPr id="46" name="Rectangle 45"/>
          <p:cNvSpPr/>
          <p:nvPr/>
        </p:nvSpPr>
        <p:spPr>
          <a:xfrm>
            <a:off x="725205" y="1101475"/>
            <a:ext cx="2513423" cy="461665"/>
          </a:xfrm>
          <a:prstGeom prst="rect">
            <a:avLst/>
          </a:prstGeom>
        </p:spPr>
        <p:txBody>
          <a:bodyPr wrap="square">
            <a:spAutoFit/>
          </a:bodyPr>
          <a:lstStyle/>
          <a:p>
            <a:pPr algn="r"/>
            <a:r>
              <a:rPr lang="en-US" sz="2400" dirty="0" smtClean="0"/>
              <a:t>execute access</a:t>
            </a:r>
            <a:endParaRPr lang="en-US" sz="2400" dirty="0"/>
          </a:p>
        </p:txBody>
      </p:sp>
      <p:sp>
        <p:nvSpPr>
          <p:cNvPr id="47" name="Down Arrow 46"/>
          <p:cNvSpPr/>
          <p:nvPr/>
        </p:nvSpPr>
        <p:spPr>
          <a:xfrm rot="16200000" flipH="1">
            <a:off x="6377204" y="-695728"/>
            <a:ext cx="167635" cy="5075315"/>
          </a:xfrm>
          <a:prstGeom prst="downArrow">
            <a:avLst>
              <a:gd name="adj1" fmla="val 31797"/>
              <a:gd name="adj2" fmla="val 97729"/>
            </a:avLst>
          </a:prstGeom>
          <a:noFill/>
          <a:ln w="28575">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33" name="Down Arrow 32"/>
          <p:cNvSpPr/>
          <p:nvPr/>
        </p:nvSpPr>
        <p:spPr>
          <a:xfrm rot="16200000" flipH="1">
            <a:off x="3495584" y="1045852"/>
            <a:ext cx="174164" cy="672873"/>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45" name="Down Arrow 44"/>
          <p:cNvSpPr/>
          <p:nvPr/>
        </p:nvSpPr>
        <p:spPr>
          <a:xfrm rot="16200000" flipH="1">
            <a:off x="3489834" y="1502191"/>
            <a:ext cx="167634" cy="684957"/>
          </a:xfrm>
          <a:prstGeom prst="downArrow">
            <a:avLst>
              <a:gd name="adj1" fmla="val 31797"/>
              <a:gd name="adj2" fmla="val 95513"/>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67" name="Rectangle 66"/>
          <p:cNvSpPr/>
          <p:nvPr/>
        </p:nvSpPr>
        <p:spPr>
          <a:xfrm>
            <a:off x="8991687" y="4128709"/>
            <a:ext cx="2383970" cy="8013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rPr>
              <a:t>Host Memory </a:t>
            </a:r>
            <a:r>
              <a:rPr lang="en-US" sz="2400" dirty="0" smtClean="0">
                <a:solidFill>
                  <a:prstClr val="white"/>
                </a:solidFill>
              </a:rPr>
              <a:t>Page</a:t>
            </a:r>
            <a:endParaRPr kumimoji="0" lang="en-US" sz="2400" b="0" i="0" u="none" strike="noStrike" kern="1200" cap="none" spc="0" normalizeH="0" baseline="0" noProof="0" dirty="0">
              <a:ln>
                <a:noFill/>
              </a:ln>
              <a:solidFill>
                <a:prstClr val="white"/>
              </a:solidFill>
              <a:effectLst/>
              <a:uLnTx/>
              <a:uFillTx/>
            </a:endParaRPr>
          </a:p>
        </p:txBody>
      </p:sp>
      <p:sp>
        <p:nvSpPr>
          <p:cNvPr id="68" name="Rectangle 67"/>
          <p:cNvSpPr/>
          <p:nvPr/>
        </p:nvSpPr>
        <p:spPr>
          <a:xfrm>
            <a:off x="3920067" y="4936949"/>
            <a:ext cx="3117626" cy="1539916"/>
          </a:xfrm>
          <a:prstGeom prst="rect">
            <a:avLst/>
          </a:prstGeom>
          <a:solidFill>
            <a:srgbClr val="741616"/>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lvl="0" algn="ctr" defTabSz="914400">
              <a:defRPr/>
            </a:pPr>
            <a:r>
              <a:rPr lang="en-US" sz="2400" dirty="0">
                <a:solidFill>
                  <a:srgbClr val="FFFFFF"/>
                </a:solidFill>
              </a:rPr>
              <a:t>Memory Access </a:t>
            </a:r>
            <a:r>
              <a:rPr lang="en-US" sz="2400" dirty="0" smtClean="0">
                <a:solidFill>
                  <a:srgbClr val="FFFFFF"/>
                </a:solidFill>
              </a:rPr>
              <a:t>Bits:</a:t>
            </a:r>
            <a:endParaRPr kumimoji="0" lang="en-US" sz="2400" b="0" i="0" u="none" strike="noStrike" kern="1200" cap="none" spc="0" normalizeH="0" baseline="0" noProof="0" dirty="0" smtClean="0">
              <a:ln>
                <a:noFill/>
              </a:ln>
              <a:solidFill>
                <a:srgbClr val="FFFFFF"/>
              </a:solidFill>
              <a:effectLst/>
              <a:uLnTx/>
              <a:uFillTx/>
            </a:endParaRPr>
          </a:p>
          <a:p>
            <a:pPr marL="182880" lvl="0" indent="-182880" algn="ctr" defTabSz="914400">
              <a:buFont typeface="Arial" panose="020B0604020202020204" pitchFamily="34" charset="0"/>
              <a:buChar char="•"/>
              <a:defRPr/>
            </a:pPr>
            <a:r>
              <a:rPr lang="en-US" sz="2400" dirty="0" smtClean="0">
                <a:solidFill>
                  <a:srgbClr val="FFFFFF"/>
                </a:solidFill>
              </a:rPr>
              <a:t>exec = </a:t>
            </a:r>
            <a:r>
              <a:rPr lang="en-US" sz="2400" b="1" dirty="0" smtClean="0">
                <a:solidFill>
                  <a:srgbClr val="FFFFFF"/>
                </a:solidFill>
              </a:rPr>
              <a:t>false</a:t>
            </a:r>
          </a:p>
          <a:p>
            <a:pPr marL="182880" lvl="0" indent="-182880" algn="ctr" defTabSz="914400">
              <a:buFont typeface="Arial" panose="020B0604020202020204" pitchFamily="34" charset="0"/>
              <a:buChar char="•"/>
              <a:defRPr/>
            </a:pPr>
            <a:r>
              <a:rPr lang="en-US" sz="2400" dirty="0" smtClean="0">
                <a:solidFill>
                  <a:srgbClr val="FFFFFF"/>
                </a:solidFill>
              </a:rPr>
              <a:t>read = </a:t>
            </a:r>
            <a:r>
              <a:rPr lang="en-US" sz="2400" b="1" dirty="0" smtClean="0">
                <a:solidFill>
                  <a:srgbClr val="FFFFFF"/>
                </a:solidFill>
              </a:rPr>
              <a:t>false</a:t>
            </a:r>
          </a:p>
          <a:p>
            <a:pPr marL="182880" lvl="0" indent="-182880" algn="ctr" defTabSz="914400">
              <a:buFont typeface="Arial" panose="020B0604020202020204" pitchFamily="34" charset="0"/>
              <a:buChar char="•"/>
              <a:defRPr/>
            </a:pPr>
            <a:r>
              <a:rPr kumimoji="0" lang="en-US" sz="2400" b="0" i="0" u="none" strike="noStrike" kern="1200" cap="none" spc="0" normalizeH="0" baseline="0" noProof="0" dirty="0" smtClean="0">
                <a:ln>
                  <a:noFill/>
                </a:ln>
                <a:solidFill>
                  <a:srgbClr val="FFFFFF"/>
                </a:solidFill>
                <a:effectLst/>
                <a:uLnTx/>
                <a:uFillTx/>
              </a:rPr>
              <a:t>write = </a:t>
            </a:r>
            <a:r>
              <a:rPr lang="en-US" sz="2400" b="1" dirty="0" smtClean="0">
                <a:solidFill>
                  <a:srgbClr val="FFFFFF"/>
                </a:solidFill>
              </a:rPr>
              <a:t>false</a:t>
            </a:r>
            <a:endParaRPr kumimoji="0" lang="en-US" sz="2400" b="1" i="0" u="none" strike="noStrike" kern="1200" cap="none" spc="0" normalizeH="0" baseline="0" noProof="0" dirty="0">
              <a:ln>
                <a:noFill/>
              </a:ln>
              <a:solidFill>
                <a:srgbClr val="FFFFFF"/>
              </a:solidFill>
              <a:effectLst/>
              <a:uLnTx/>
              <a:uFillTx/>
            </a:endParaRPr>
          </a:p>
        </p:txBody>
      </p:sp>
      <p:sp>
        <p:nvSpPr>
          <p:cNvPr id="71" name="Down Arrow 70"/>
          <p:cNvSpPr/>
          <p:nvPr/>
        </p:nvSpPr>
        <p:spPr>
          <a:xfrm rot="16200000" flipH="1">
            <a:off x="5398998" y="2749048"/>
            <a:ext cx="154542" cy="3055333"/>
          </a:xfrm>
          <a:prstGeom prst="downArrow">
            <a:avLst>
              <a:gd name="adj1" fmla="val 31797"/>
              <a:gd name="adj2" fmla="val 105313"/>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87" name="Down Arrow 86"/>
          <p:cNvSpPr/>
          <p:nvPr/>
        </p:nvSpPr>
        <p:spPr>
          <a:xfrm rot="16200000" flipH="1">
            <a:off x="5400081" y="3209990"/>
            <a:ext cx="154542" cy="3072230"/>
          </a:xfrm>
          <a:prstGeom prst="downArrow">
            <a:avLst>
              <a:gd name="adj1" fmla="val 31797"/>
              <a:gd name="adj2" fmla="val 105313"/>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90" name="Down Arrow 89"/>
          <p:cNvSpPr/>
          <p:nvPr/>
        </p:nvSpPr>
        <p:spPr>
          <a:xfrm rot="16200000" flipH="1">
            <a:off x="6377634" y="-1166888"/>
            <a:ext cx="167635" cy="5074456"/>
          </a:xfrm>
          <a:prstGeom prst="downArrow">
            <a:avLst>
              <a:gd name="adj1" fmla="val 31797"/>
              <a:gd name="adj2" fmla="val 97729"/>
            </a:avLst>
          </a:prstGeom>
          <a:noFill/>
          <a:ln w="28575">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91" name="Bent Arrow 90"/>
          <p:cNvSpPr/>
          <p:nvPr/>
        </p:nvSpPr>
        <p:spPr>
          <a:xfrm rot="5400000">
            <a:off x="7016383" y="4752794"/>
            <a:ext cx="632169" cy="562875"/>
          </a:xfrm>
          <a:prstGeom prst="bentArrow">
            <a:avLst>
              <a:gd name="adj1" fmla="val 9480"/>
              <a:gd name="adj2" fmla="val 19927"/>
              <a:gd name="adj3" fmla="val 27716"/>
              <a:gd name="adj4" fmla="val 48556"/>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15" name="Bent Arrow 14"/>
          <p:cNvSpPr/>
          <p:nvPr/>
        </p:nvSpPr>
        <p:spPr>
          <a:xfrm rot="5400000">
            <a:off x="7004347" y="4291558"/>
            <a:ext cx="1086380" cy="986687"/>
          </a:xfrm>
          <a:prstGeom prst="bentArrow">
            <a:avLst>
              <a:gd name="adj1" fmla="val 4652"/>
              <a:gd name="adj2" fmla="val 12043"/>
              <a:gd name="adj3" fmla="val 15962"/>
              <a:gd name="adj4" fmla="val 4866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41" name="Rectangle 40"/>
          <p:cNvSpPr/>
          <p:nvPr/>
        </p:nvSpPr>
        <p:spPr>
          <a:xfrm>
            <a:off x="3923364" y="1221311"/>
            <a:ext cx="3120018" cy="815984"/>
          </a:xfrm>
          <a:prstGeom prst="rect">
            <a:avLst/>
          </a:prstGeom>
          <a:solidFill>
            <a:srgbClr val="000000">
              <a:alpha val="50000"/>
            </a:srgbClr>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ea typeface="+mn-ea"/>
                <a:cs typeface="+mn-cs"/>
              </a:rPr>
              <a:t>Memory Page</a:t>
            </a: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92" name="Rectangle 91"/>
          <p:cNvSpPr/>
          <p:nvPr/>
        </p:nvSpPr>
        <p:spPr>
          <a:xfrm>
            <a:off x="7306884" y="2358385"/>
            <a:ext cx="3821364" cy="461665"/>
          </a:xfrm>
          <a:prstGeom prst="rect">
            <a:avLst/>
          </a:prstGeom>
          <a:ln w="19050">
            <a:solidFill>
              <a:srgbClr val="00CC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ea typeface="+mn-ea"/>
                <a:cs typeface="+mn-cs"/>
              </a:rPr>
              <a:t>Hypervisor does not care</a:t>
            </a:r>
            <a:endParaRPr kumimoji="0" lang="en-US" sz="2400" b="0" i="0" u="none" strike="noStrike" kern="1200" cap="none" spc="0" normalizeH="0" baseline="0" noProof="0" dirty="0">
              <a:ln>
                <a:noFill/>
              </a:ln>
              <a:solidFill>
                <a:srgbClr val="FFFFFF"/>
              </a:solidFill>
              <a:effectLst/>
              <a:uLnTx/>
              <a:uFillTx/>
              <a:ea typeface="+mn-ea"/>
              <a:cs typeface="+mn-cs"/>
            </a:endParaRPr>
          </a:p>
        </p:txBody>
      </p:sp>
      <p:cxnSp>
        <p:nvCxnSpPr>
          <p:cNvPr id="34" name="Straight Connector 33"/>
          <p:cNvCxnSpPr/>
          <p:nvPr/>
        </p:nvCxnSpPr>
        <p:spPr>
          <a:xfrm>
            <a:off x="7729287" y="1893789"/>
            <a:ext cx="119313" cy="464596"/>
          </a:xfrm>
          <a:prstGeom prst="line">
            <a:avLst/>
          </a:prstGeom>
          <a:ln w="12700">
            <a:solidFill>
              <a:srgbClr val="00CC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7847013" y="1422302"/>
            <a:ext cx="53976" cy="936083"/>
          </a:xfrm>
          <a:prstGeom prst="line">
            <a:avLst/>
          </a:prstGeom>
          <a:ln w="12700">
            <a:solidFill>
              <a:srgbClr val="00CC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20066" y="4121598"/>
            <a:ext cx="3117627" cy="815984"/>
          </a:xfrm>
          <a:prstGeom prst="rect">
            <a:avLst/>
          </a:prstGeom>
          <a:solidFill>
            <a:srgbClr val="000000">
              <a:alpha val="50000"/>
            </a:srgbClr>
          </a:solidFill>
          <a:ln w="1905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FFFFFF"/>
                </a:solidFill>
                <a:effectLst/>
                <a:uLnTx/>
                <a:uFillTx/>
                <a:ea typeface="+mn-ea"/>
                <a:cs typeface="+mn-cs"/>
              </a:rPr>
              <a:t>Memory Page</a:t>
            </a: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58" name="Rectangle 57"/>
          <p:cNvSpPr/>
          <p:nvPr/>
        </p:nvSpPr>
        <p:spPr>
          <a:xfrm>
            <a:off x="289804" y="4487306"/>
            <a:ext cx="2972553" cy="461665"/>
          </a:xfrm>
          <a:prstGeom prst="rect">
            <a:avLst/>
          </a:prstGeom>
        </p:spPr>
        <p:txBody>
          <a:bodyPr wrap="square">
            <a:spAutoFit/>
          </a:bodyPr>
          <a:lstStyle/>
          <a:p>
            <a:pPr algn="r"/>
            <a:r>
              <a:rPr lang="en-US" sz="2400" dirty="0" smtClean="0"/>
              <a:t>read/write access</a:t>
            </a:r>
            <a:endParaRPr lang="en-US" sz="2400" dirty="0"/>
          </a:p>
        </p:txBody>
      </p:sp>
      <p:sp>
        <p:nvSpPr>
          <p:cNvPr id="59" name="Rectangle 58"/>
          <p:cNvSpPr/>
          <p:nvPr/>
        </p:nvSpPr>
        <p:spPr>
          <a:xfrm>
            <a:off x="707140" y="4001520"/>
            <a:ext cx="2513423" cy="461665"/>
          </a:xfrm>
          <a:prstGeom prst="rect">
            <a:avLst/>
          </a:prstGeom>
        </p:spPr>
        <p:txBody>
          <a:bodyPr wrap="square">
            <a:spAutoFit/>
          </a:bodyPr>
          <a:lstStyle/>
          <a:p>
            <a:pPr algn="r"/>
            <a:r>
              <a:rPr lang="en-US" sz="2400" dirty="0" smtClean="0"/>
              <a:t>execute access</a:t>
            </a:r>
            <a:endParaRPr lang="en-US" sz="2400" dirty="0"/>
          </a:p>
        </p:txBody>
      </p:sp>
      <p:sp>
        <p:nvSpPr>
          <p:cNvPr id="60" name="Down Arrow 59"/>
          <p:cNvSpPr/>
          <p:nvPr/>
        </p:nvSpPr>
        <p:spPr>
          <a:xfrm rot="16200000" flipH="1">
            <a:off x="3472207" y="3940277"/>
            <a:ext cx="174164" cy="672873"/>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63" name="Down Arrow 62"/>
          <p:cNvSpPr/>
          <p:nvPr/>
        </p:nvSpPr>
        <p:spPr>
          <a:xfrm rot="16200000" flipH="1">
            <a:off x="3471769" y="4402236"/>
            <a:ext cx="167634" cy="684957"/>
          </a:xfrm>
          <a:prstGeom prst="downArrow">
            <a:avLst>
              <a:gd name="adj1" fmla="val 31797"/>
              <a:gd name="adj2" fmla="val 95513"/>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Tree>
    <p:extLst>
      <p:ext uri="{BB962C8B-B14F-4D97-AF65-F5344CB8AC3E}">
        <p14:creationId xmlns:p14="http://schemas.microsoft.com/office/powerpoint/2010/main" val="27441512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900" dirty="0" smtClean="0"/>
              <a:t>Inside EPT Paging structures</a:t>
            </a:r>
            <a:endParaRPr lang="en-US" sz="4900" dirty="0"/>
          </a:p>
        </p:txBody>
      </p:sp>
      <p:sp>
        <p:nvSpPr>
          <p:cNvPr id="44" name="Rounded Rectangle 43"/>
          <p:cNvSpPr/>
          <p:nvPr/>
        </p:nvSpPr>
        <p:spPr>
          <a:xfrm>
            <a:off x="1020921" y="1532859"/>
            <a:ext cx="3019185" cy="1819807"/>
          </a:xfrm>
          <a:prstGeom prst="roundRect">
            <a:avLst>
              <a:gd name="adj" fmla="val 15127"/>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5" name="Rectangle 44"/>
          <p:cNvSpPr/>
          <p:nvPr/>
        </p:nvSpPr>
        <p:spPr>
          <a:xfrm>
            <a:off x="1093627" y="1737959"/>
            <a:ext cx="2891201" cy="492443"/>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prstClr val="white"/>
                </a:solidFill>
                <a:effectLst/>
                <a:uLnTx/>
                <a:uFillTx/>
                <a:latin typeface="Rockwell" panose="02060603020205020403"/>
                <a:ea typeface="+mn-ea"/>
                <a:cs typeface="+mn-cs"/>
              </a:rPr>
              <a:t>EPT structures </a:t>
            </a:r>
            <a:r>
              <a:rPr kumimoji="0" lang="en-US" sz="2600" b="0" i="0" u="none" strike="noStrike" kern="1200" cap="none" spc="0" normalizeH="0" baseline="0" noProof="0" dirty="0">
                <a:ln>
                  <a:noFill/>
                </a:ln>
                <a:solidFill>
                  <a:prstClr val="white"/>
                </a:solidFill>
                <a:effectLst/>
                <a:uLnTx/>
                <a:uFillTx/>
                <a:latin typeface="Rockwell" panose="02060603020205020403"/>
                <a:ea typeface="+mn-ea"/>
                <a:cs typeface="+mn-cs"/>
              </a:rPr>
              <a:t>#</a:t>
            </a:r>
            <a:r>
              <a:rPr kumimoji="0" lang="en-US" sz="2600" b="0" i="0" u="none" strike="noStrike" kern="1200" cap="none" spc="0" normalizeH="0" baseline="0" noProof="0" dirty="0" smtClean="0">
                <a:ln>
                  <a:noFill/>
                </a:ln>
                <a:solidFill>
                  <a:prstClr val="white"/>
                </a:solidFill>
                <a:effectLst/>
                <a:uLnTx/>
                <a:uFillTx/>
                <a:latin typeface="Rockwell" panose="02060603020205020403"/>
                <a:ea typeface="+mn-ea"/>
                <a:cs typeface="+mn-cs"/>
              </a:rPr>
              <a:t>1</a:t>
            </a:r>
            <a:endParaRPr kumimoji="0" lang="en-US" sz="26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46" name="Rectangle 45"/>
          <p:cNvSpPr/>
          <p:nvPr/>
        </p:nvSpPr>
        <p:spPr>
          <a:xfrm>
            <a:off x="1625928" y="2358499"/>
            <a:ext cx="448172" cy="361480"/>
          </a:xfrm>
          <a:prstGeom prst="rect">
            <a:avLst/>
          </a:prstGeom>
          <a:solidFill>
            <a:srgbClr val="FF0000"/>
          </a:solidFill>
          <a:ln w="25400">
            <a:solidFill>
              <a:schemeClr val="tx1">
                <a:lumMod val="95000"/>
                <a:lumOff val="5000"/>
              </a:schemeClr>
            </a:solidFill>
            <a:tailEnd w="lg" len="lg"/>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47" name="Rectangle 46"/>
          <p:cNvSpPr/>
          <p:nvPr/>
        </p:nvSpPr>
        <p:spPr>
          <a:xfrm>
            <a:off x="2351719" y="2535393"/>
            <a:ext cx="448172" cy="361480"/>
          </a:xfrm>
          <a:prstGeom prst="rect">
            <a:avLst/>
          </a:prstGeom>
          <a:solidFill>
            <a:srgbClr val="00B050"/>
          </a:solidFill>
          <a:ln w="25400">
            <a:solidFill>
              <a:schemeClr val="tx1">
                <a:lumMod val="95000"/>
                <a:lumOff val="5000"/>
              </a:schemeClr>
            </a:solidFill>
            <a:tailEnd w="lg" len="lg"/>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48" name="Straight Arrow Connector 47"/>
          <p:cNvCxnSpPr>
            <a:stCxn id="46" idx="3"/>
          </p:cNvCxnSpPr>
          <p:nvPr/>
        </p:nvCxnSpPr>
        <p:spPr>
          <a:xfrm flipV="1">
            <a:off x="2074100" y="2535393"/>
            <a:ext cx="274356" cy="384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095420" y="2644345"/>
            <a:ext cx="448172" cy="361480"/>
          </a:xfrm>
          <a:prstGeom prst="rect">
            <a:avLst/>
          </a:prstGeom>
          <a:solidFill>
            <a:srgbClr val="00B050"/>
          </a:solidFill>
          <a:ln w="25400">
            <a:solidFill>
              <a:schemeClr val="tx1">
                <a:lumMod val="95000"/>
                <a:lumOff val="5000"/>
              </a:schemeClr>
            </a:solidFill>
            <a:tailEnd w="lg" len="lg"/>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50" name="Straight Arrow Connector 49"/>
          <p:cNvCxnSpPr>
            <a:stCxn id="47" idx="3"/>
          </p:cNvCxnSpPr>
          <p:nvPr/>
        </p:nvCxnSpPr>
        <p:spPr>
          <a:xfrm>
            <a:off x="2799891" y="2716133"/>
            <a:ext cx="295529"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4592910" y="1491066"/>
            <a:ext cx="3019185" cy="1819807"/>
          </a:xfrm>
          <a:prstGeom prst="roundRect">
            <a:avLst>
              <a:gd name="adj" fmla="val 15127"/>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52" name="Rectangle 51"/>
          <p:cNvSpPr/>
          <p:nvPr/>
        </p:nvSpPr>
        <p:spPr>
          <a:xfrm>
            <a:off x="4665616" y="1696166"/>
            <a:ext cx="2891201" cy="492443"/>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prstClr val="white"/>
                </a:solidFill>
                <a:effectLst/>
                <a:uLnTx/>
                <a:uFillTx/>
                <a:latin typeface="Rockwell" panose="02060603020205020403"/>
                <a:ea typeface="+mn-ea"/>
                <a:cs typeface="+mn-cs"/>
              </a:rPr>
              <a:t>EPT structures #</a:t>
            </a:r>
            <a:r>
              <a:rPr kumimoji="0" lang="en-US" sz="2600" b="0" i="0" u="none" strike="noStrike" kern="1200" cap="none" spc="0" normalizeH="0" baseline="0" noProof="0" dirty="0">
                <a:ln>
                  <a:noFill/>
                </a:ln>
                <a:solidFill>
                  <a:prstClr val="white"/>
                </a:solidFill>
                <a:effectLst/>
                <a:uLnTx/>
                <a:uFillTx/>
                <a:latin typeface="Rockwell" panose="02060603020205020403"/>
                <a:ea typeface="+mn-ea"/>
                <a:cs typeface="+mn-cs"/>
              </a:rPr>
              <a:t>2</a:t>
            </a:r>
          </a:p>
        </p:txBody>
      </p:sp>
      <p:sp>
        <p:nvSpPr>
          <p:cNvPr id="53" name="Rectangle 52"/>
          <p:cNvSpPr/>
          <p:nvPr/>
        </p:nvSpPr>
        <p:spPr>
          <a:xfrm>
            <a:off x="5186042" y="2316706"/>
            <a:ext cx="448172" cy="361480"/>
          </a:xfrm>
          <a:prstGeom prst="rect">
            <a:avLst/>
          </a:prstGeom>
          <a:solidFill>
            <a:srgbClr val="00B050"/>
          </a:solidFill>
          <a:ln w="25400">
            <a:solidFill>
              <a:schemeClr val="tx1">
                <a:lumMod val="95000"/>
                <a:lumOff val="5000"/>
              </a:schemeClr>
            </a:solidFill>
            <a:tailEnd w="lg" len="lg"/>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54" name="Rectangle 53"/>
          <p:cNvSpPr/>
          <p:nvPr/>
        </p:nvSpPr>
        <p:spPr>
          <a:xfrm>
            <a:off x="5911833" y="2493600"/>
            <a:ext cx="448172" cy="361480"/>
          </a:xfrm>
          <a:prstGeom prst="rect">
            <a:avLst/>
          </a:prstGeom>
          <a:solidFill>
            <a:srgbClr val="00B050"/>
          </a:solidFill>
          <a:ln w="25400">
            <a:solidFill>
              <a:schemeClr val="tx1">
                <a:lumMod val="95000"/>
                <a:lumOff val="5000"/>
              </a:schemeClr>
            </a:solidFill>
            <a:tailEnd w="lg" len="lg"/>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55" name="Straight Arrow Connector 54"/>
          <p:cNvCxnSpPr>
            <a:stCxn id="53" idx="3"/>
          </p:cNvCxnSpPr>
          <p:nvPr/>
        </p:nvCxnSpPr>
        <p:spPr>
          <a:xfrm flipV="1">
            <a:off x="5634214" y="2493600"/>
            <a:ext cx="274356" cy="384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6655534" y="2602552"/>
            <a:ext cx="448172" cy="361480"/>
          </a:xfrm>
          <a:prstGeom prst="rect">
            <a:avLst/>
          </a:prstGeom>
          <a:solidFill>
            <a:srgbClr val="FF0000"/>
          </a:solidFill>
          <a:ln w="25400">
            <a:solidFill>
              <a:schemeClr val="tx1">
                <a:lumMod val="95000"/>
                <a:lumOff val="5000"/>
              </a:schemeClr>
            </a:solidFill>
            <a:tailEnd w="lg" len="lg"/>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57" name="Straight Arrow Connector 56"/>
          <p:cNvCxnSpPr>
            <a:stCxn id="54" idx="3"/>
          </p:cNvCxnSpPr>
          <p:nvPr/>
        </p:nvCxnSpPr>
        <p:spPr>
          <a:xfrm>
            <a:off x="6360005" y="2674340"/>
            <a:ext cx="295529"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8134069" y="1464965"/>
            <a:ext cx="3019185" cy="1819807"/>
          </a:xfrm>
          <a:prstGeom prst="roundRect">
            <a:avLst>
              <a:gd name="adj" fmla="val 15127"/>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62" name="Rectangle 61"/>
          <p:cNvSpPr/>
          <p:nvPr/>
        </p:nvSpPr>
        <p:spPr>
          <a:xfrm>
            <a:off x="8198060" y="1666492"/>
            <a:ext cx="2891201" cy="492443"/>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prstClr val="white"/>
                </a:solidFill>
                <a:effectLst/>
                <a:uLnTx/>
                <a:uFillTx/>
                <a:latin typeface="Rockwell" panose="02060603020205020403"/>
                <a:ea typeface="+mn-ea"/>
                <a:cs typeface="+mn-cs"/>
              </a:rPr>
              <a:t>EPT </a:t>
            </a:r>
            <a:r>
              <a:rPr kumimoji="0" lang="en-US" sz="2600" b="0" i="0" u="none" strike="noStrike" kern="1200" cap="none" spc="0" normalizeH="0" baseline="0" noProof="0" dirty="0" err="1" smtClean="0">
                <a:ln>
                  <a:noFill/>
                </a:ln>
                <a:solidFill>
                  <a:prstClr val="white"/>
                </a:solidFill>
                <a:effectLst/>
                <a:uLnTx/>
                <a:uFillTx/>
                <a:latin typeface="Rockwell" panose="02060603020205020403"/>
                <a:ea typeface="+mn-ea"/>
                <a:cs typeface="+mn-cs"/>
              </a:rPr>
              <a:t>stru</a:t>
            </a:r>
            <a:r>
              <a:rPr lang="en-US" sz="2600" dirty="0" err="1" smtClean="0">
                <a:solidFill>
                  <a:prstClr val="white"/>
                </a:solidFill>
                <a:latin typeface="Rockwell" panose="02060603020205020403"/>
              </a:rPr>
              <a:t>ctures</a:t>
            </a:r>
            <a:r>
              <a:rPr kumimoji="0" lang="en-US" sz="2600" b="0" i="0" u="none" strike="noStrike" kern="1200" cap="none" spc="0" normalizeH="0" baseline="0" noProof="0" dirty="0" smtClean="0">
                <a:ln>
                  <a:noFill/>
                </a:ln>
                <a:solidFill>
                  <a:prstClr val="white"/>
                </a:solidFill>
                <a:effectLst/>
                <a:uLnTx/>
                <a:uFillTx/>
                <a:latin typeface="Rockwell" panose="02060603020205020403"/>
                <a:ea typeface="+mn-ea"/>
                <a:cs typeface="+mn-cs"/>
              </a:rPr>
              <a:t> #</a:t>
            </a:r>
            <a:r>
              <a:rPr kumimoji="0" lang="en-US" sz="2600" b="0" i="0" u="none" strike="noStrike" kern="1200" cap="none" spc="0" normalizeH="0" baseline="0" noProof="0" dirty="0">
                <a:ln>
                  <a:noFill/>
                </a:ln>
                <a:solidFill>
                  <a:prstClr val="white"/>
                </a:solidFill>
                <a:effectLst/>
                <a:uLnTx/>
                <a:uFillTx/>
                <a:latin typeface="Rockwell" panose="02060603020205020403"/>
                <a:ea typeface="+mn-ea"/>
                <a:cs typeface="+mn-cs"/>
              </a:rPr>
              <a:t>3</a:t>
            </a:r>
          </a:p>
        </p:txBody>
      </p:sp>
      <p:sp>
        <p:nvSpPr>
          <p:cNvPr id="63" name="Rectangle 62"/>
          <p:cNvSpPr/>
          <p:nvPr/>
        </p:nvSpPr>
        <p:spPr>
          <a:xfrm>
            <a:off x="8742075" y="2278897"/>
            <a:ext cx="448172" cy="361480"/>
          </a:xfrm>
          <a:prstGeom prst="rect">
            <a:avLst/>
          </a:prstGeom>
          <a:solidFill>
            <a:srgbClr val="00B050"/>
          </a:solidFill>
          <a:ln w="25400">
            <a:solidFill>
              <a:schemeClr val="tx1">
                <a:lumMod val="95000"/>
                <a:lumOff val="5000"/>
              </a:schemeClr>
            </a:solidFill>
            <a:tailEnd w="lg" len="lg"/>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64" name="Rectangle 63"/>
          <p:cNvSpPr/>
          <p:nvPr/>
        </p:nvSpPr>
        <p:spPr>
          <a:xfrm>
            <a:off x="9467866" y="2455791"/>
            <a:ext cx="448172" cy="361480"/>
          </a:xfrm>
          <a:prstGeom prst="rect">
            <a:avLst/>
          </a:prstGeom>
          <a:solidFill>
            <a:srgbClr val="FF0000"/>
          </a:solidFill>
          <a:ln w="25400">
            <a:solidFill>
              <a:schemeClr val="tx1">
                <a:lumMod val="95000"/>
                <a:lumOff val="5000"/>
              </a:schemeClr>
            </a:solidFill>
            <a:tailEnd w="lg" len="lg"/>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65" name="Straight Arrow Connector 64"/>
          <p:cNvCxnSpPr>
            <a:stCxn id="63" idx="3"/>
          </p:cNvCxnSpPr>
          <p:nvPr/>
        </p:nvCxnSpPr>
        <p:spPr>
          <a:xfrm flipV="1">
            <a:off x="9190247" y="2455791"/>
            <a:ext cx="274356" cy="384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10211567" y="2564743"/>
            <a:ext cx="448172" cy="361480"/>
          </a:xfrm>
          <a:prstGeom prst="rect">
            <a:avLst/>
          </a:prstGeom>
          <a:solidFill>
            <a:srgbClr val="00B050"/>
          </a:solidFill>
          <a:ln w="25400">
            <a:solidFill>
              <a:schemeClr val="tx1">
                <a:lumMod val="95000"/>
                <a:lumOff val="5000"/>
              </a:schemeClr>
            </a:solidFill>
            <a:tailEnd w="lg" len="lg"/>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67" name="Straight Arrow Connector 66"/>
          <p:cNvCxnSpPr>
            <a:stCxn id="64" idx="3"/>
          </p:cNvCxnSpPr>
          <p:nvPr/>
        </p:nvCxnSpPr>
        <p:spPr>
          <a:xfrm>
            <a:off x="9916038" y="2636531"/>
            <a:ext cx="295529"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44" idx="2"/>
          </p:cNvCxnSpPr>
          <p:nvPr/>
        </p:nvCxnSpPr>
        <p:spPr>
          <a:xfrm flipH="1" flipV="1">
            <a:off x="2530514" y="3352666"/>
            <a:ext cx="3598585" cy="1286221"/>
          </a:xfrm>
          <a:prstGeom prst="straightConnector1">
            <a:avLst/>
          </a:prstGeom>
          <a:ln w="1587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51" idx="2"/>
          </p:cNvCxnSpPr>
          <p:nvPr/>
        </p:nvCxnSpPr>
        <p:spPr>
          <a:xfrm flipH="1" flipV="1">
            <a:off x="6102503" y="3310874"/>
            <a:ext cx="26595" cy="1319019"/>
          </a:xfrm>
          <a:prstGeom prst="straightConnector1">
            <a:avLst/>
          </a:prstGeom>
          <a:ln w="1587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61" idx="2"/>
          </p:cNvCxnSpPr>
          <p:nvPr/>
        </p:nvCxnSpPr>
        <p:spPr>
          <a:xfrm flipV="1">
            <a:off x="6129098" y="3284772"/>
            <a:ext cx="3514564" cy="1345121"/>
          </a:xfrm>
          <a:prstGeom prst="straightConnector1">
            <a:avLst/>
          </a:prstGeom>
          <a:ln w="1587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sp>
        <p:nvSpPr>
          <p:cNvPr id="42" name="Arc 41"/>
          <p:cNvSpPr/>
          <p:nvPr/>
        </p:nvSpPr>
        <p:spPr>
          <a:xfrm rot="17446243">
            <a:off x="5643104" y="4142761"/>
            <a:ext cx="914400" cy="914400"/>
          </a:xfrm>
          <a:prstGeom prst="arc">
            <a:avLst>
              <a:gd name="adj1" fmla="val 15950540"/>
              <a:gd name="adj2" fmla="val 3175347"/>
            </a:avLst>
          </a:prstGeom>
          <a:ln w="22225">
            <a:solidFill>
              <a:schemeClr val="tx1"/>
            </a:solidFill>
            <a:headEnd type="ova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77" name="Arc 76"/>
          <p:cNvSpPr/>
          <p:nvPr/>
        </p:nvSpPr>
        <p:spPr>
          <a:xfrm rot="16200000" flipV="1">
            <a:off x="5313071" y="3823726"/>
            <a:ext cx="1588232" cy="1555321"/>
          </a:xfrm>
          <a:prstGeom prst="arc">
            <a:avLst>
              <a:gd name="adj1" fmla="val 17327469"/>
              <a:gd name="adj2" fmla="val 21565226"/>
            </a:avLst>
          </a:prstGeom>
          <a:ln w="22225">
            <a:solidFill>
              <a:schemeClr val="tx1"/>
            </a:solidFill>
            <a:headEnd type="ova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aphicFrame>
        <p:nvGraphicFramePr>
          <p:cNvPr id="6" name="Table 5"/>
          <p:cNvGraphicFramePr>
            <a:graphicFrameLocks noGrp="1"/>
          </p:cNvGraphicFramePr>
          <p:nvPr>
            <p:extLst/>
          </p:nvPr>
        </p:nvGraphicFramePr>
        <p:xfrm>
          <a:off x="4867775" y="4650583"/>
          <a:ext cx="2536288" cy="1842138"/>
        </p:xfrm>
        <a:graphic>
          <a:graphicData uri="http://schemas.openxmlformats.org/drawingml/2006/table">
            <a:tbl>
              <a:tblPr/>
              <a:tblGrid>
                <a:gridCol w="2536288">
                  <a:extLst>
                    <a:ext uri="{9D8B030D-6E8A-4147-A177-3AD203B41FA5}">
                      <a16:colId xmlns:a16="http://schemas.microsoft.com/office/drawing/2014/main" val="1871662468"/>
                    </a:ext>
                  </a:extLst>
                </a:gridCol>
              </a:tblGrid>
              <a:tr h="56197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prstClr val="white"/>
                          </a:solidFill>
                          <a:effectLst/>
                          <a:uLnTx/>
                          <a:uFillTx/>
                          <a:latin typeface="+mn-lt"/>
                          <a:ea typeface="+mn-ea"/>
                          <a:cs typeface="+mn-cs"/>
                        </a:rPr>
                        <a:t>EPT Pointer</a:t>
                      </a:r>
                    </a:p>
                  </a:txBody>
                  <a:tcPr anchor="ctr">
                    <a:lnL w="28575" cmpd="sng">
                      <a:solidFill>
                        <a:schemeClr val="tx1"/>
                      </a:solidFill>
                      <a:prstDash val="solid"/>
                    </a:lnL>
                    <a:lnR w="28575" cap="flat" cmpd="sng" algn="ctr">
                      <a:solidFill>
                        <a:schemeClr val="tx1"/>
                      </a:solidFill>
                      <a:prstDash val="solid"/>
                      <a:round/>
                      <a:headEnd type="none" w="med" len="med"/>
                      <a:tailEnd type="none" w="med" len="med"/>
                    </a:lnR>
                    <a:lnT w="28575" cmpd="sng">
                      <a:solidFill>
                        <a:schemeClr val="tx1"/>
                      </a:solidFill>
                      <a:prstDash val="soli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3038783"/>
                  </a:ext>
                </a:extLst>
              </a:tr>
              <a:tr h="56197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prstClr val="white"/>
                        </a:solidFill>
                        <a:effectLst/>
                        <a:uLnTx/>
                        <a:uFillTx/>
                        <a:latin typeface="+mn-lt"/>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prstClr val="white"/>
                          </a:solidFill>
                          <a:effectLst/>
                          <a:uLnTx/>
                          <a:uFillTx/>
                          <a:latin typeface="+mn-lt"/>
                          <a:ea typeface="+mn-ea"/>
                          <a:cs typeface="+mn-cs"/>
                        </a:rPr>
                        <a:t>Other fields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prstClr val="white"/>
                        </a:solidFill>
                        <a:effectLst/>
                        <a:uLnTx/>
                        <a:uFillTx/>
                        <a:latin typeface="+mn-lt"/>
                        <a:ea typeface="+mn-ea"/>
                        <a:cs typeface="+mn-cs"/>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36977"/>
                  </a:ext>
                </a:extLst>
              </a:tr>
            </a:tbl>
          </a:graphicData>
        </a:graphic>
      </p:graphicFrame>
      <p:sp>
        <p:nvSpPr>
          <p:cNvPr id="9" name="Rectangle 8"/>
          <p:cNvSpPr/>
          <p:nvPr/>
        </p:nvSpPr>
        <p:spPr>
          <a:xfrm>
            <a:off x="7404063" y="4935667"/>
            <a:ext cx="3543214" cy="50783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Rockwell" panose="02060603020205020403"/>
                <a:ea typeface="+mn-ea"/>
                <a:cs typeface="+mn-cs"/>
              </a:rPr>
              <a:t>VMCS for hypervisor</a:t>
            </a:r>
          </a:p>
        </p:txBody>
      </p:sp>
    </p:spTree>
    <p:extLst>
      <p:ext uri="{BB962C8B-B14F-4D97-AF65-F5344CB8AC3E}">
        <p14:creationId xmlns:p14="http://schemas.microsoft.com/office/powerpoint/2010/main" val="13227827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3221" y="28957"/>
            <a:ext cx="10058400" cy="1609344"/>
          </a:xfrm>
        </p:spPr>
        <p:txBody>
          <a:bodyPr/>
          <a:lstStyle/>
          <a:p>
            <a:r>
              <a:rPr lang="en-US" sz="4900" dirty="0"/>
              <a:t>WHOAMI</a:t>
            </a:r>
          </a:p>
        </p:txBody>
      </p:sp>
      <p:sp>
        <p:nvSpPr>
          <p:cNvPr id="3" name="Content Placeholder 2"/>
          <p:cNvSpPr>
            <a:spLocks noGrp="1"/>
          </p:cNvSpPr>
          <p:nvPr>
            <p:ph idx="1"/>
          </p:nvPr>
        </p:nvSpPr>
        <p:spPr>
          <a:xfrm>
            <a:off x="406400" y="1638301"/>
            <a:ext cx="11430000" cy="4927599"/>
          </a:xfrm>
        </p:spPr>
        <p:txBody>
          <a:bodyPr>
            <a:normAutofit fontScale="92500" lnSpcReduction="10000"/>
          </a:bodyPr>
          <a:lstStyle/>
          <a:p>
            <a:pPr>
              <a:lnSpc>
                <a:spcPct val="150000"/>
              </a:lnSpc>
            </a:pPr>
            <a:r>
              <a:rPr lang="en-US" sz="2800" dirty="0" err="1" smtClean="0"/>
              <a:t>MEPhI</a:t>
            </a:r>
            <a:r>
              <a:rPr lang="en-US" sz="2800" dirty="0" smtClean="0"/>
              <a:t> Alumni,  PhD in Cyber Security,  published 23 papers</a:t>
            </a:r>
          </a:p>
          <a:p>
            <a:pPr>
              <a:lnSpc>
                <a:spcPct val="150000"/>
              </a:lnSpc>
            </a:pPr>
            <a:r>
              <a:rPr lang="en-US" sz="2800" dirty="0" smtClean="0"/>
              <a:t> Area of interest</a:t>
            </a:r>
            <a:r>
              <a:rPr lang="en-US" sz="2800" dirty="0"/>
              <a:t> </a:t>
            </a:r>
            <a:r>
              <a:rPr lang="en-US" sz="2800" dirty="0" smtClean="0"/>
              <a:t>is Windows </a:t>
            </a:r>
            <a:r>
              <a:rPr lang="en-US" sz="2800" dirty="0"/>
              <a:t>Kernel </a:t>
            </a:r>
            <a:r>
              <a:rPr lang="en-US" sz="2800" dirty="0" smtClean="0"/>
              <a:t>security:</a:t>
            </a:r>
          </a:p>
          <a:p>
            <a:pPr lvl="1">
              <a:lnSpc>
                <a:spcPct val="150000"/>
              </a:lnSpc>
            </a:pPr>
            <a:r>
              <a:rPr lang="en-US" dirty="0"/>
              <a:t> </a:t>
            </a:r>
            <a:r>
              <a:rPr lang="en-US" dirty="0" smtClean="0"/>
              <a:t>Memory Forensics</a:t>
            </a:r>
          </a:p>
          <a:p>
            <a:pPr lvl="1">
              <a:lnSpc>
                <a:spcPct val="150000"/>
              </a:lnSpc>
            </a:pPr>
            <a:r>
              <a:rPr lang="en-US" dirty="0" smtClean="0"/>
              <a:t> Rootkits Detection </a:t>
            </a:r>
          </a:p>
          <a:p>
            <a:pPr lvl="1">
              <a:lnSpc>
                <a:spcPct val="150000"/>
              </a:lnSpc>
            </a:pPr>
            <a:r>
              <a:rPr lang="en-US" sz="2800" dirty="0" smtClean="0"/>
              <a:t> Bare-Metal Hypervisors</a:t>
            </a:r>
          </a:p>
          <a:p>
            <a:pPr>
              <a:lnSpc>
                <a:spcPct val="150000"/>
              </a:lnSpc>
            </a:pPr>
            <a:r>
              <a:rPr lang="en-US" sz="2800" dirty="0" smtClean="0"/>
              <a:t> </a:t>
            </a:r>
            <a:r>
              <a:rPr lang="en-US" sz="2800" dirty="0"/>
              <a:t>Fan of academic cross-disciplinary research - </a:t>
            </a:r>
            <a:r>
              <a:rPr lang="en-US" sz="2800" dirty="0" smtClean="0"/>
              <a:t>igorkorkin.blogspot.com</a:t>
            </a:r>
          </a:p>
          <a:p>
            <a:pPr>
              <a:lnSpc>
                <a:spcPct val="150000"/>
              </a:lnSpc>
            </a:pPr>
            <a:r>
              <a:rPr lang="en-US" sz="2800" dirty="0" smtClean="0"/>
              <a:t> </a:t>
            </a:r>
            <a:r>
              <a:rPr lang="en-US" sz="2800" dirty="0"/>
              <a:t>Love traveling </a:t>
            </a:r>
            <a:r>
              <a:rPr lang="en-US" sz="2800" dirty="0" smtClean="0"/>
              <a:t>and powerlifting -       </a:t>
            </a:r>
            <a:r>
              <a:rPr lang="en-US" sz="2800" dirty="0" err="1" smtClean="0"/>
              <a:t>igor.korkin</a:t>
            </a:r>
            <a:endParaRPr lang="en-US" sz="2800" dirty="0"/>
          </a:p>
        </p:txBody>
      </p:sp>
      <p:sp>
        <p:nvSpPr>
          <p:cNvPr id="4" name="Rectangle 3"/>
          <p:cNvSpPr/>
          <p:nvPr/>
        </p:nvSpPr>
        <p:spPr>
          <a:xfrm>
            <a:off x="5810249" y="5847290"/>
            <a:ext cx="350309" cy="3730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Image result for instagram icon"/>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51775" y="5804427"/>
            <a:ext cx="455613" cy="455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8337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7" y="0"/>
            <a:ext cx="10677653" cy="1231900"/>
          </a:xfrm>
        </p:spPr>
        <p:txBody>
          <a:bodyPr>
            <a:normAutofit/>
          </a:bodyPr>
          <a:lstStyle/>
          <a:p>
            <a:r>
              <a:rPr lang="en-US" sz="4900" dirty="0"/>
              <a:t>Applying EPT </a:t>
            </a:r>
            <a:r>
              <a:rPr lang="en-US" sz="4900" dirty="0" smtClean="0"/>
              <a:t>for Drivers isolation</a:t>
            </a:r>
            <a:endParaRPr lang="en-US" sz="4900" dirty="0"/>
          </a:p>
        </p:txBody>
      </p:sp>
      <p:pic>
        <p:nvPicPr>
          <p:cNvPr id="4" name="Picture 3"/>
          <p:cNvPicPr>
            <a:picLocks noChangeAspect="1"/>
          </p:cNvPicPr>
          <p:nvPr/>
        </p:nvPicPr>
        <p:blipFill>
          <a:blip r:embed="rId3"/>
          <a:stretch>
            <a:fillRect/>
          </a:stretch>
        </p:blipFill>
        <p:spPr>
          <a:xfrm>
            <a:off x="91441" y="914400"/>
            <a:ext cx="3699541" cy="5108960"/>
          </a:xfrm>
          <a:prstGeom prst="rect">
            <a:avLst/>
          </a:prstGeom>
        </p:spPr>
      </p:pic>
    </p:spTree>
    <p:extLst>
      <p:ext uri="{BB962C8B-B14F-4D97-AF65-F5344CB8AC3E}">
        <p14:creationId xmlns:p14="http://schemas.microsoft.com/office/powerpoint/2010/main" val="7586213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7" y="0"/>
            <a:ext cx="10677653" cy="1231900"/>
          </a:xfrm>
        </p:spPr>
        <p:txBody>
          <a:bodyPr>
            <a:normAutofit/>
          </a:bodyPr>
          <a:lstStyle/>
          <a:p>
            <a:r>
              <a:rPr lang="en-US" sz="4900" dirty="0"/>
              <a:t>Applying EPT </a:t>
            </a:r>
            <a:r>
              <a:rPr lang="en-US" sz="4900" dirty="0" smtClean="0"/>
              <a:t>for Drivers isolation</a:t>
            </a:r>
            <a:endParaRPr lang="en-US" sz="4900" dirty="0"/>
          </a:p>
        </p:txBody>
      </p:sp>
      <p:pic>
        <p:nvPicPr>
          <p:cNvPr id="5" name="Picture 4"/>
          <p:cNvPicPr>
            <a:picLocks noChangeAspect="1"/>
          </p:cNvPicPr>
          <p:nvPr/>
        </p:nvPicPr>
        <p:blipFill>
          <a:blip r:embed="rId3"/>
          <a:stretch>
            <a:fillRect/>
          </a:stretch>
        </p:blipFill>
        <p:spPr>
          <a:xfrm>
            <a:off x="91440" y="914400"/>
            <a:ext cx="3699541" cy="5108960"/>
          </a:xfrm>
          <a:prstGeom prst="rect">
            <a:avLst/>
          </a:prstGeom>
        </p:spPr>
      </p:pic>
    </p:spTree>
    <p:extLst>
      <p:ext uri="{BB962C8B-B14F-4D97-AF65-F5344CB8AC3E}">
        <p14:creationId xmlns:p14="http://schemas.microsoft.com/office/powerpoint/2010/main" val="17025830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7" y="0"/>
            <a:ext cx="10677653" cy="1231900"/>
          </a:xfrm>
        </p:spPr>
        <p:txBody>
          <a:bodyPr>
            <a:normAutofit/>
          </a:bodyPr>
          <a:lstStyle/>
          <a:p>
            <a:r>
              <a:rPr lang="en-US" sz="4900" dirty="0"/>
              <a:t>Applying EPT </a:t>
            </a:r>
            <a:r>
              <a:rPr lang="en-US" sz="4900" dirty="0" smtClean="0"/>
              <a:t>for Drivers isolation</a:t>
            </a:r>
            <a:endParaRPr lang="en-US" sz="4900" dirty="0"/>
          </a:p>
        </p:txBody>
      </p:sp>
      <p:pic>
        <p:nvPicPr>
          <p:cNvPr id="5" name="Picture 4"/>
          <p:cNvPicPr>
            <a:picLocks noChangeAspect="1"/>
          </p:cNvPicPr>
          <p:nvPr/>
        </p:nvPicPr>
        <p:blipFill>
          <a:blip r:embed="rId3"/>
          <a:stretch>
            <a:fillRect/>
          </a:stretch>
        </p:blipFill>
        <p:spPr>
          <a:xfrm>
            <a:off x="91437" y="914398"/>
            <a:ext cx="8917096" cy="5884481"/>
          </a:xfrm>
          <a:prstGeom prst="rect">
            <a:avLst/>
          </a:prstGeom>
        </p:spPr>
      </p:pic>
    </p:spTree>
    <p:extLst>
      <p:ext uri="{BB962C8B-B14F-4D97-AF65-F5344CB8AC3E}">
        <p14:creationId xmlns:p14="http://schemas.microsoft.com/office/powerpoint/2010/main" val="20518411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7" y="0"/>
            <a:ext cx="10677653" cy="1231900"/>
          </a:xfrm>
        </p:spPr>
        <p:txBody>
          <a:bodyPr>
            <a:normAutofit/>
          </a:bodyPr>
          <a:lstStyle/>
          <a:p>
            <a:r>
              <a:rPr lang="en-US" sz="4900" dirty="0"/>
              <a:t>Applying EPT </a:t>
            </a:r>
            <a:r>
              <a:rPr lang="en-US" sz="4900" dirty="0" smtClean="0"/>
              <a:t>for Drivers isolation</a:t>
            </a:r>
            <a:endParaRPr lang="en-US" sz="4900" dirty="0"/>
          </a:p>
        </p:txBody>
      </p:sp>
      <p:pic>
        <p:nvPicPr>
          <p:cNvPr id="6" name="Picture 5"/>
          <p:cNvPicPr>
            <a:picLocks noChangeAspect="1"/>
          </p:cNvPicPr>
          <p:nvPr/>
        </p:nvPicPr>
        <p:blipFill>
          <a:blip r:embed="rId3"/>
          <a:stretch>
            <a:fillRect/>
          </a:stretch>
        </p:blipFill>
        <p:spPr>
          <a:xfrm>
            <a:off x="91438" y="914399"/>
            <a:ext cx="11899003" cy="5884481"/>
          </a:xfrm>
          <a:prstGeom prst="rect">
            <a:avLst/>
          </a:prstGeom>
        </p:spPr>
      </p:pic>
    </p:spTree>
    <p:extLst>
      <p:ext uri="{BB962C8B-B14F-4D97-AF65-F5344CB8AC3E}">
        <p14:creationId xmlns:p14="http://schemas.microsoft.com/office/powerpoint/2010/main" val="31909065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7" y="0"/>
            <a:ext cx="10677653" cy="1231900"/>
          </a:xfrm>
        </p:spPr>
        <p:txBody>
          <a:bodyPr>
            <a:normAutofit/>
          </a:bodyPr>
          <a:lstStyle/>
          <a:p>
            <a:r>
              <a:rPr lang="en-US" sz="4900" dirty="0"/>
              <a:t>Applying EPT </a:t>
            </a:r>
            <a:r>
              <a:rPr lang="en-US" sz="4900" dirty="0" smtClean="0"/>
              <a:t>for Drivers isolation</a:t>
            </a:r>
            <a:endParaRPr lang="en-US" sz="4900" dirty="0"/>
          </a:p>
        </p:txBody>
      </p:sp>
      <p:pic>
        <p:nvPicPr>
          <p:cNvPr id="9" name="Picture 8"/>
          <p:cNvPicPr>
            <a:picLocks noChangeAspect="1"/>
          </p:cNvPicPr>
          <p:nvPr/>
        </p:nvPicPr>
        <p:blipFill>
          <a:blip r:embed="rId3"/>
          <a:stretch>
            <a:fillRect/>
          </a:stretch>
        </p:blipFill>
        <p:spPr>
          <a:xfrm>
            <a:off x="91439" y="914400"/>
            <a:ext cx="11899003" cy="5884481"/>
          </a:xfrm>
          <a:prstGeom prst="rect">
            <a:avLst/>
          </a:prstGeom>
        </p:spPr>
      </p:pic>
    </p:spTree>
    <p:extLst>
      <p:ext uri="{BB962C8B-B14F-4D97-AF65-F5344CB8AC3E}">
        <p14:creationId xmlns:p14="http://schemas.microsoft.com/office/powerpoint/2010/main" val="31373426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768" y="2561483"/>
            <a:ext cx="1299641" cy="974731"/>
          </a:xfrm>
          <a:prstGeom prst="rect">
            <a:avLst/>
          </a:prstGeom>
        </p:spPr>
      </p:pic>
      <p:sp>
        <p:nvSpPr>
          <p:cNvPr id="19" name="Rounded Rectangular Callout 18"/>
          <p:cNvSpPr/>
          <p:nvPr/>
        </p:nvSpPr>
        <p:spPr>
          <a:xfrm>
            <a:off x="9783744" y="4000410"/>
            <a:ext cx="1789433" cy="1755688"/>
          </a:xfrm>
          <a:prstGeom prst="wedgeRoundRectCallout">
            <a:avLst>
              <a:gd name="adj1" fmla="val -7286"/>
              <a:gd name="adj2" fmla="val -80044"/>
              <a:gd name="adj3" fmla="val 16667"/>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dirty="0" smtClean="0">
                <a:solidFill>
                  <a:prstClr val="white"/>
                </a:solidFill>
              </a:rPr>
              <a:t>That will be a great </a:t>
            </a:r>
            <a:r>
              <a:rPr lang="en-US" sz="2400" dirty="0">
                <a:solidFill>
                  <a:prstClr val="white"/>
                </a:solidFill>
              </a:rPr>
              <a:t>treasure! Ha-ha</a:t>
            </a:r>
            <a:r>
              <a:rPr lang="en-US" sz="2400" dirty="0" smtClean="0">
                <a:solidFill>
                  <a:prstClr val="white"/>
                </a:solidFill>
              </a:rPr>
              <a:t>!</a:t>
            </a:r>
            <a:endParaRPr lang="en-US" sz="2400" dirty="0">
              <a:solidFill>
                <a:prstClr val="white"/>
              </a:solidFill>
            </a:endParaRPr>
          </a:p>
        </p:txBody>
      </p:sp>
      <p:sp>
        <p:nvSpPr>
          <p:cNvPr id="17" name="Isosceles Triangle 16"/>
          <p:cNvSpPr/>
          <p:nvPr/>
        </p:nvSpPr>
        <p:spPr>
          <a:xfrm>
            <a:off x="583644" y="1249870"/>
            <a:ext cx="3166428" cy="713672"/>
          </a:xfrm>
          <a:prstGeom prst="triangle">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23040" y="2033319"/>
            <a:ext cx="2906829" cy="1828024"/>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a:r>
              <a:rPr lang="en-US" sz="2400" dirty="0">
                <a:solidFill>
                  <a:prstClr val="white"/>
                </a:solidFill>
              </a:rPr>
              <a:t>Stars by</a:t>
            </a:r>
            <a:br>
              <a:rPr lang="en-US" sz="2400" dirty="0">
                <a:solidFill>
                  <a:prstClr val="white"/>
                </a:solidFill>
              </a:rPr>
            </a:br>
            <a:r>
              <a:rPr lang="en-US" sz="2400" dirty="0" err="1">
                <a:solidFill>
                  <a:prstClr val="white"/>
                </a:solidFill>
              </a:rPr>
              <a:t>Wassily</a:t>
            </a:r>
            <a:r>
              <a:rPr lang="en-US" sz="2400" dirty="0">
                <a:solidFill>
                  <a:prstClr val="white"/>
                </a:solidFill>
              </a:rPr>
              <a:t> </a:t>
            </a:r>
            <a:r>
              <a:rPr lang="en-US" sz="2400" dirty="0" smtClean="0">
                <a:solidFill>
                  <a:prstClr val="white"/>
                </a:solidFill>
              </a:rPr>
              <a:t>Kandinsky</a:t>
            </a:r>
            <a:endParaRPr lang="en-US" sz="2400" baseline="30000" dirty="0">
              <a:solidFill>
                <a:prstClr val="white"/>
              </a:solidFill>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5108" y="1366791"/>
            <a:ext cx="640080" cy="640080"/>
          </a:xfrm>
          <a:prstGeom prst="rect">
            <a:avLst/>
          </a:prstGeom>
        </p:spPr>
      </p:pic>
      <p:pic>
        <p:nvPicPr>
          <p:cNvPr id="25" name="Picture 10"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1740893" y="2019226"/>
            <a:ext cx="871122" cy="1163682"/>
          </a:xfrm>
          <a:prstGeom prst="rect">
            <a:avLst/>
          </a:prstGeom>
          <a:noFill/>
          <a:extLst>
            <a:ext uri="{909E8E84-426E-40DD-AFC4-6F175D3DCCD1}">
              <a14:hiddenFill xmlns:a14="http://schemas.microsoft.com/office/drawing/2010/main">
                <a:solidFill>
                  <a:srgbClr val="FFFFFF"/>
                </a:solidFill>
              </a14:hiddenFill>
            </a:ext>
          </a:extLst>
        </p:spPr>
      </p:pic>
      <p:sp>
        <p:nvSpPr>
          <p:cNvPr id="26" name="Isosceles Triangle 25"/>
          <p:cNvSpPr/>
          <p:nvPr/>
        </p:nvSpPr>
        <p:spPr>
          <a:xfrm>
            <a:off x="5957108" y="1275224"/>
            <a:ext cx="3166428" cy="713672"/>
          </a:xfrm>
          <a:prstGeom prst="triangle">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96504" y="2058673"/>
            <a:ext cx="2906829" cy="1828024"/>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t>Girl with Balloon </a:t>
            </a:r>
            <a:br>
              <a:rPr lang="en-US" sz="2400" dirty="0"/>
            </a:br>
            <a:r>
              <a:rPr lang="en-US" sz="2400" dirty="0"/>
              <a:t>by </a:t>
            </a:r>
            <a:r>
              <a:rPr lang="en-US" sz="2400" dirty="0" smtClean="0"/>
              <a:t>Banksy</a:t>
            </a:r>
            <a:endParaRPr lang="en-US" sz="2400" baseline="30000" dirty="0"/>
          </a:p>
        </p:txBody>
      </p:sp>
      <p:sp>
        <p:nvSpPr>
          <p:cNvPr id="28" name="Isosceles Triangle 27"/>
          <p:cNvSpPr/>
          <p:nvPr/>
        </p:nvSpPr>
        <p:spPr>
          <a:xfrm>
            <a:off x="3208958" y="3821669"/>
            <a:ext cx="3166428" cy="713672"/>
          </a:xfrm>
          <a:prstGeom prst="triangle">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348354" y="4605118"/>
            <a:ext cx="2906829" cy="1828024"/>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a:r>
              <a:rPr lang="en-US" sz="2400" dirty="0" smtClean="0">
                <a:solidFill>
                  <a:prstClr val="white"/>
                </a:solidFill>
              </a:rPr>
              <a:t>No.5 </a:t>
            </a:r>
            <a:r>
              <a:rPr lang="en-US" sz="2400" dirty="0">
                <a:solidFill>
                  <a:prstClr val="white"/>
                </a:solidFill>
              </a:rPr>
              <a:t>by</a:t>
            </a:r>
            <a:br>
              <a:rPr lang="en-US" sz="2400" dirty="0">
                <a:solidFill>
                  <a:prstClr val="white"/>
                </a:solidFill>
              </a:rPr>
            </a:br>
            <a:r>
              <a:rPr lang="en-US" sz="2400" dirty="0">
                <a:solidFill>
                  <a:prstClr val="white"/>
                </a:solidFill>
              </a:rPr>
              <a:t>Jackson </a:t>
            </a:r>
            <a:r>
              <a:rPr lang="en-US" sz="2400" dirty="0" smtClean="0">
                <a:solidFill>
                  <a:prstClr val="white"/>
                </a:solidFill>
              </a:rPr>
              <a:t>Pollock</a:t>
            </a:r>
            <a:endParaRPr lang="en-US" sz="2400" baseline="30000" dirty="0">
              <a:solidFill>
                <a:prstClr val="white"/>
              </a:solidFill>
            </a:endParaRPr>
          </a:p>
        </p:txBody>
      </p:sp>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8947" y="1380539"/>
            <a:ext cx="640080" cy="640080"/>
          </a:xfrm>
          <a:prstGeom prst="rect">
            <a:avLst/>
          </a:prstGeom>
        </p:spPr>
      </p:pic>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0678" y="3928245"/>
            <a:ext cx="640080" cy="640080"/>
          </a:xfrm>
          <a:prstGeom prst="rect">
            <a:avLst/>
          </a:prstGeom>
        </p:spPr>
      </p:pic>
      <p:pic>
        <p:nvPicPr>
          <p:cNvPr id="32" name="Picture 6" descr="Image result for Girl with Balloon"/>
          <p:cNvPicPr>
            <a:picLocks noChangeAspect="1" noChangeArrowheads="1"/>
          </p:cNvPicPr>
          <p:nvPr/>
        </p:nvPicPr>
        <p:blipFill rotWithShape="1">
          <a:blip r:embed="rId8">
            <a:extLst>
              <a:ext uri="{28A0092B-C50C-407E-A947-70E740481C1C}">
                <a14:useLocalDpi xmlns:a14="http://schemas.microsoft.com/office/drawing/2010/main" val="0"/>
              </a:ext>
            </a:extLst>
          </a:blip>
          <a:srcRect t="502" b="332"/>
          <a:stretch/>
        </p:blipFill>
        <p:spPr bwMode="auto">
          <a:xfrm>
            <a:off x="7072536" y="2151334"/>
            <a:ext cx="952901" cy="94495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mage result for jackson pollock No.5, 1948"/>
          <p:cNvPicPr>
            <a:picLocks noChangeAspect="1" noChangeArrowheads="1"/>
          </p:cNvPicPr>
          <p:nvPr/>
        </p:nvPicPr>
        <p:blipFill rotWithShape="1">
          <a:blip r:embed="rId9">
            <a:extLst>
              <a:ext uri="{28A0092B-C50C-407E-A947-70E740481C1C}">
                <a14:useLocalDpi xmlns:a14="http://schemas.microsoft.com/office/drawing/2010/main" val="0"/>
              </a:ext>
            </a:extLst>
          </a:blip>
          <a:srcRect l="6500" t="3452" r="73446" b="76659"/>
          <a:stretch/>
        </p:blipFill>
        <p:spPr bwMode="auto">
          <a:xfrm>
            <a:off x="4078565" y="4761139"/>
            <a:ext cx="1445427" cy="84316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8" name="Title 2"/>
          <p:cNvSpPr>
            <a:spLocks noGrp="1"/>
          </p:cNvSpPr>
          <p:nvPr>
            <p:ph type="title"/>
          </p:nvPr>
        </p:nvSpPr>
        <p:spPr>
          <a:xfrm>
            <a:off x="1069848" y="144073"/>
            <a:ext cx="10715752" cy="691882"/>
          </a:xfrm>
        </p:spPr>
        <p:txBody>
          <a:bodyPr>
            <a:normAutofit fontScale="90000"/>
          </a:bodyPr>
          <a:lstStyle/>
          <a:p>
            <a:r>
              <a:rPr lang="en-US" dirty="0" smtClean="0"/>
              <a:t>THREE houses with private art collections</a:t>
            </a:r>
            <a:endParaRPr lang="en-US" dirty="0"/>
          </a:p>
        </p:txBody>
      </p:sp>
    </p:spTree>
    <p:extLst>
      <p:ext uri="{BB962C8B-B14F-4D97-AF65-F5344CB8AC3E}">
        <p14:creationId xmlns:p14="http://schemas.microsoft.com/office/powerpoint/2010/main" val="22410702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768" y="2561483"/>
            <a:ext cx="1299641" cy="974731"/>
          </a:xfrm>
          <a:prstGeom prst="rect">
            <a:avLst/>
          </a:prstGeom>
        </p:spPr>
      </p:pic>
      <p:sp>
        <p:nvSpPr>
          <p:cNvPr id="3" name="Title 2"/>
          <p:cNvSpPr>
            <a:spLocks noGrp="1"/>
          </p:cNvSpPr>
          <p:nvPr>
            <p:ph type="title"/>
          </p:nvPr>
        </p:nvSpPr>
        <p:spPr>
          <a:xfrm>
            <a:off x="1069848" y="144073"/>
            <a:ext cx="10715752" cy="691882"/>
          </a:xfrm>
        </p:spPr>
        <p:txBody>
          <a:bodyPr>
            <a:normAutofit fontScale="90000"/>
          </a:bodyPr>
          <a:lstStyle/>
          <a:p>
            <a:r>
              <a:rPr lang="en-US" dirty="0" smtClean="0"/>
              <a:t>THREE houses with private art collections</a:t>
            </a:r>
            <a:endParaRPr lang="en-US" dirty="0"/>
          </a:p>
        </p:txBody>
      </p:sp>
      <p:sp>
        <p:nvSpPr>
          <p:cNvPr id="4" name="Isosceles Triangle 3"/>
          <p:cNvSpPr/>
          <p:nvPr/>
        </p:nvSpPr>
        <p:spPr>
          <a:xfrm>
            <a:off x="583644" y="1249870"/>
            <a:ext cx="3166428" cy="713672"/>
          </a:xfrm>
          <a:prstGeom prst="triangle">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040" y="2033319"/>
            <a:ext cx="2906829" cy="1828024"/>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a:r>
              <a:rPr lang="en-US" sz="2400" dirty="0">
                <a:solidFill>
                  <a:prstClr val="white"/>
                </a:solidFill>
              </a:rPr>
              <a:t>Stars by</a:t>
            </a:r>
            <a:br>
              <a:rPr lang="en-US" sz="2400" dirty="0">
                <a:solidFill>
                  <a:prstClr val="white"/>
                </a:solidFill>
              </a:rPr>
            </a:br>
            <a:r>
              <a:rPr lang="en-US" sz="2400" dirty="0" err="1">
                <a:solidFill>
                  <a:prstClr val="white"/>
                </a:solidFill>
              </a:rPr>
              <a:t>Wassily</a:t>
            </a:r>
            <a:r>
              <a:rPr lang="en-US" sz="2400" dirty="0">
                <a:solidFill>
                  <a:prstClr val="white"/>
                </a:solidFill>
              </a:rPr>
              <a:t> </a:t>
            </a:r>
            <a:r>
              <a:rPr lang="en-US" sz="2400" dirty="0" smtClean="0">
                <a:solidFill>
                  <a:prstClr val="white"/>
                </a:solidFill>
              </a:rPr>
              <a:t>Kandinsky</a:t>
            </a:r>
            <a:endParaRPr lang="en-US" sz="2400" baseline="30000" dirty="0">
              <a:solidFill>
                <a:prstClr val="white"/>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5108" y="1366791"/>
            <a:ext cx="640080" cy="640080"/>
          </a:xfrm>
          <a:prstGeom prst="rect">
            <a:avLst/>
          </a:prstGeom>
        </p:spPr>
      </p:pic>
      <p:pic>
        <p:nvPicPr>
          <p:cNvPr id="1034" name="Picture 10"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1740893" y="2019226"/>
            <a:ext cx="871122" cy="1163682"/>
          </a:xfrm>
          <a:prstGeom prst="rect">
            <a:avLst/>
          </a:prstGeom>
          <a:noFill/>
          <a:extLst>
            <a:ext uri="{909E8E84-426E-40DD-AFC4-6F175D3DCCD1}">
              <a14:hiddenFill xmlns:a14="http://schemas.microsoft.com/office/drawing/2010/main">
                <a:solidFill>
                  <a:srgbClr val="FFFFFF"/>
                </a:solidFill>
              </a14:hiddenFill>
            </a:ext>
          </a:extLst>
        </p:spPr>
      </p:pic>
      <p:sp>
        <p:nvSpPr>
          <p:cNvPr id="19" name="Rounded Rectangular Callout 18"/>
          <p:cNvSpPr/>
          <p:nvPr/>
        </p:nvSpPr>
        <p:spPr>
          <a:xfrm>
            <a:off x="9783744" y="4000410"/>
            <a:ext cx="1789433" cy="1755688"/>
          </a:xfrm>
          <a:prstGeom prst="wedgeRoundRectCallout">
            <a:avLst>
              <a:gd name="adj1" fmla="val 2934"/>
              <a:gd name="adj2" fmla="val -79496"/>
              <a:gd name="adj3" fmla="val 16667"/>
            </a:avLst>
          </a:prstGeom>
          <a:solidFill>
            <a:schemeClr val="tx2">
              <a:lumMod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dirty="0" smtClean="0">
                <a:solidFill>
                  <a:prstClr val="white"/>
                </a:solidFill>
              </a:rPr>
              <a:t>Oh no! </a:t>
            </a:r>
          </a:p>
          <a:p>
            <a:pPr lvl="0" algn="ctr"/>
            <a:r>
              <a:rPr lang="en-US" sz="2400" dirty="0" smtClean="0">
                <a:solidFill>
                  <a:prstClr val="white"/>
                </a:solidFill>
              </a:rPr>
              <a:t>I can </a:t>
            </a:r>
            <a:br>
              <a:rPr lang="en-US" sz="2400" dirty="0" smtClean="0">
                <a:solidFill>
                  <a:prstClr val="white"/>
                </a:solidFill>
              </a:rPr>
            </a:br>
            <a:r>
              <a:rPr lang="en-US" sz="2400" dirty="0" smtClean="0">
                <a:solidFill>
                  <a:prstClr val="white"/>
                </a:solidFill>
              </a:rPr>
              <a:t>steal nothing!</a:t>
            </a:r>
            <a:endParaRPr lang="en-US" sz="2400" dirty="0">
              <a:solidFill>
                <a:prstClr val="white"/>
              </a:solidFill>
            </a:endParaRPr>
          </a:p>
        </p:txBody>
      </p:sp>
      <p:sp>
        <p:nvSpPr>
          <p:cNvPr id="16" name="Isosceles Triangle 15"/>
          <p:cNvSpPr/>
          <p:nvPr/>
        </p:nvSpPr>
        <p:spPr>
          <a:xfrm>
            <a:off x="5957108" y="1275224"/>
            <a:ext cx="3166428" cy="713672"/>
          </a:xfrm>
          <a:prstGeom prst="triangle">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096504" y="2058673"/>
            <a:ext cx="2906829" cy="1828024"/>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t>Girl with Balloon </a:t>
            </a:r>
            <a:br>
              <a:rPr lang="en-US" sz="2400" dirty="0"/>
            </a:br>
            <a:r>
              <a:rPr lang="en-US" sz="2400" dirty="0"/>
              <a:t>by </a:t>
            </a:r>
            <a:r>
              <a:rPr lang="en-US" sz="2400" dirty="0" smtClean="0"/>
              <a:t>Banksy</a:t>
            </a:r>
            <a:endParaRPr lang="en-US" sz="2400" baseline="30000" dirty="0"/>
          </a:p>
        </p:txBody>
      </p:sp>
      <p:sp>
        <p:nvSpPr>
          <p:cNvPr id="23" name="Isosceles Triangle 22"/>
          <p:cNvSpPr/>
          <p:nvPr/>
        </p:nvSpPr>
        <p:spPr>
          <a:xfrm>
            <a:off x="3208958" y="3821669"/>
            <a:ext cx="3166428" cy="713672"/>
          </a:xfrm>
          <a:prstGeom prst="triangle">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348354" y="4605118"/>
            <a:ext cx="2906829" cy="1828024"/>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a:r>
              <a:rPr lang="en-US" sz="2400" dirty="0" smtClean="0">
                <a:solidFill>
                  <a:prstClr val="white"/>
                </a:solidFill>
              </a:rPr>
              <a:t>No.5 </a:t>
            </a:r>
            <a:r>
              <a:rPr lang="en-US" sz="2400" dirty="0">
                <a:solidFill>
                  <a:prstClr val="white"/>
                </a:solidFill>
              </a:rPr>
              <a:t>by</a:t>
            </a:r>
            <a:br>
              <a:rPr lang="en-US" sz="2400" dirty="0">
                <a:solidFill>
                  <a:prstClr val="white"/>
                </a:solidFill>
              </a:rPr>
            </a:br>
            <a:r>
              <a:rPr lang="en-US" sz="2400" dirty="0">
                <a:solidFill>
                  <a:prstClr val="white"/>
                </a:solidFill>
              </a:rPr>
              <a:t>Jackson </a:t>
            </a:r>
            <a:r>
              <a:rPr lang="en-US" sz="2400" dirty="0" smtClean="0">
                <a:solidFill>
                  <a:prstClr val="white"/>
                </a:solidFill>
              </a:rPr>
              <a:t>Pollock</a:t>
            </a:r>
            <a:endParaRPr lang="en-US" sz="2400" baseline="30000" dirty="0">
              <a:solidFill>
                <a:prstClr val="white"/>
              </a:solidFill>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8947" y="1380539"/>
            <a:ext cx="640080" cy="640080"/>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0678" y="3928245"/>
            <a:ext cx="640080" cy="640080"/>
          </a:xfrm>
          <a:prstGeom prst="rect">
            <a:avLst/>
          </a:prstGeom>
        </p:spPr>
      </p:pic>
      <p:pic>
        <p:nvPicPr>
          <p:cNvPr id="1030" name="Picture 6" descr="Image result for Girl with Balloon"/>
          <p:cNvPicPr>
            <a:picLocks noChangeAspect="1" noChangeArrowheads="1"/>
          </p:cNvPicPr>
          <p:nvPr/>
        </p:nvPicPr>
        <p:blipFill rotWithShape="1">
          <a:blip r:embed="rId8">
            <a:extLst>
              <a:ext uri="{28A0092B-C50C-407E-A947-70E740481C1C}">
                <a14:useLocalDpi xmlns:a14="http://schemas.microsoft.com/office/drawing/2010/main" val="0"/>
              </a:ext>
            </a:extLst>
          </a:blip>
          <a:srcRect t="502" b="332"/>
          <a:stretch/>
        </p:blipFill>
        <p:spPr bwMode="auto">
          <a:xfrm>
            <a:off x="7072536" y="2151334"/>
            <a:ext cx="952901" cy="9449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2337" y="1029630"/>
            <a:ext cx="9047747" cy="5547098"/>
          </a:xfrm>
          <a:prstGeom prst="rect">
            <a:avLst/>
          </a:prstGeom>
          <a:noFill/>
          <a:ln w="63500" cmpd="dbl">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752901" y="1029630"/>
            <a:ext cx="16127" cy="2418420"/>
          </a:xfrm>
          <a:prstGeom prst="line">
            <a:avLst/>
          </a:prstGeom>
          <a:ln w="63500" cmpd="dbl">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382338" y="3448050"/>
            <a:ext cx="4402814" cy="2310009"/>
          </a:xfrm>
          <a:prstGeom prst="line">
            <a:avLst/>
          </a:prstGeom>
          <a:ln w="63500" cmpd="dbl">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769028" y="3448050"/>
            <a:ext cx="4661056" cy="2310009"/>
          </a:xfrm>
          <a:prstGeom prst="line">
            <a:avLst/>
          </a:prstGeom>
          <a:ln w="63500" cmpd="dbl">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44" name="Picture 2" descr="Image result for jackson pollock No.5, 1948"/>
          <p:cNvPicPr>
            <a:picLocks noChangeAspect="1" noChangeArrowheads="1"/>
          </p:cNvPicPr>
          <p:nvPr/>
        </p:nvPicPr>
        <p:blipFill rotWithShape="1">
          <a:blip r:embed="rId9">
            <a:extLst>
              <a:ext uri="{28A0092B-C50C-407E-A947-70E740481C1C}">
                <a14:useLocalDpi xmlns:a14="http://schemas.microsoft.com/office/drawing/2010/main" val="0"/>
              </a:ext>
            </a:extLst>
          </a:blip>
          <a:srcRect l="6500" t="3452" r="73446" b="76659"/>
          <a:stretch/>
        </p:blipFill>
        <p:spPr bwMode="auto">
          <a:xfrm>
            <a:off x="4078565" y="4761139"/>
            <a:ext cx="1445427" cy="843166"/>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50" name="Rectangle 49"/>
          <p:cNvSpPr/>
          <p:nvPr/>
        </p:nvSpPr>
        <p:spPr>
          <a:xfrm>
            <a:off x="9430084" y="1029630"/>
            <a:ext cx="2447491" cy="5547098"/>
          </a:xfrm>
          <a:prstGeom prst="rect">
            <a:avLst/>
          </a:prstGeom>
          <a:noFill/>
          <a:ln w="63500" cmpd="dbl">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flipH="1">
            <a:off x="4725881" y="3366911"/>
            <a:ext cx="65799" cy="298450"/>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694123" y="959853"/>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703229" y="2141617"/>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390813" y="969214"/>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1934029" y="946324"/>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51479" y="948238"/>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7947429" y="948238"/>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179289" y="962927"/>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371306" y="2533803"/>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9339825" y="4254685"/>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392869" y="5694911"/>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06597" y="930136"/>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264399" y="914334"/>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801781" y="922944"/>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71331" y="2627149"/>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54900" y="4038177"/>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6615" y="5671078"/>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60912" y="6502268"/>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837827" y="6506500"/>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621623" y="6491132"/>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390812" y="6494015"/>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601139" y="6474454"/>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1818186" y="1918345"/>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1818187" y="3255558"/>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18830" y="4911126"/>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1785600" y="6482995"/>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0751523" y="6492142"/>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8056229" y="6491605"/>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694122" y="6517792"/>
            <a:ext cx="196097" cy="28065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43923" y="5205523"/>
            <a:ext cx="677" cy="313607"/>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738642" y="4447430"/>
            <a:ext cx="18224" cy="313709"/>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8360442" y="5205523"/>
            <a:ext cx="677" cy="313607"/>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837559" y="4420354"/>
            <a:ext cx="18224" cy="313709"/>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292536" y="6654177"/>
            <a:ext cx="11691267" cy="2204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10697" y="944020"/>
            <a:ext cx="11662603" cy="2306"/>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11956729" y="929158"/>
            <a:ext cx="11043" cy="5747064"/>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298454" y="946325"/>
            <a:ext cx="12243" cy="5710640"/>
          </a:xfrm>
          <a:prstGeom prst="line">
            <a:avLst/>
          </a:prstGeom>
          <a:ln w="317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711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517458" y="812422"/>
            <a:ext cx="9354312" cy="5937969"/>
          </a:xfrm>
          <a:prstGeom prst="rect">
            <a:avLst/>
          </a:prstGeom>
        </p:spPr>
      </p:pic>
      <p:sp>
        <p:nvSpPr>
          <p:cNvPr id="3" name="Title 2"/>
          <p:cNvSpPr>
            <a:spLocks noGrp="1"/>
          </p:cNvSpPr>
          <p:nvPr>
            <p:ph type="title"/>
          </p:nvPr>
        </p:nvSpPr>
        <p:spPr>
          <a:xfrm>
            <a:off x="1069848" y="0"/>
            <a:ext cx="10663348" cy="972152"/>
          </a:xfrm>
        </p:spPr>
        <p:txBody>
          <a:bodyPr>
            <a:normAutofit/>
          </a:bodyPr>
          <a:lstStyle/>
          <a:p>
            <a:r>
              <a:rPr lang="en-US" sz="4900" dirty="0"/>
              <a:t>Demo: The Attack </a:t>
            </a:r>
            <a:r>
              <a:rPr lang="en-US" sz="4900" dirty="0" smtClean="0"/>
              <a:t>Prevention</a:t>
            </a:r>
            <a:endParaRPr lang="en-US" sz="4900" dirty="0"/>
          </a:p>
        </p:txBody>
      </p:sp>
    </p:spTree>
    <p:extLst>
      <p:ext uri="{BB962C8B-B14F-4D97-AF65-F5344CB8AC3E}">
        <p14:creationId xmlns:p14="http://schemas.microsoft.com/office/powerpoint/2010/main" val="13334095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251884" y="2777423"/>
            <a:ext cx="7893144" cy="9721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tx1"/>
                </a:solidFill>
                <a:latin typeface="+mj-lt"/>
                <a:ea typeface="+mj-ea"/>
                <a:cs typeface="+mj-cs"/>
              </a:defRPr>
            </a:lvl1pPr>
          </a:lstStyle>
          <a:p>
            <a:r>
              <a:rPr lang="en-US" dirty="0" smtClean="0">
                <a:hlinkClick r:id="rId3" action="ppaction://hlinkfile"/>
              </a:rPr>
              <a:t>Demo: The Attack Prevention</a:t>
            </a:r>
            <a:endParaRPr lang="en-US" dirty="0"/>
          </a:p>
        </p:txBody>
      </p:sp>
      <p:sp>
        <p:nvSpPr>
          <p:cNvPr id="2" name="Rectangle 1"/>
          <p:cNvSpPr/>
          <p:nvPr/>
        </p:nvSpPr>
        <p:spPr>
          <a:xfrm>
            <a:off x="991403" y="4434121"/>
            <a:ext cx="10722543" cy="954107"/>
          </a:xfrm>
          <a:prstGeom prst="rect">
            <a:avLst/>
          </a:prstGeom>
        </p:spPr>
        <p:txBody>
          <a:bodyPr wrap="square">
            <a:spAutoFit/>
          </a:bodyPr>
          <a:lstStyle/>
          <a:p>
            <a:r>
              <a:rPr lang="en-US" sz="2800" dirty="0"/>
              <a:t>The online version is here </a:t>
            </a:r>
            <a:r>
              <a:rPr lang="en-US" sz="2800" dirty="0" smtClean="0"/>
              <a:t>– </a:t>
            </a:r>
          </a:p>
          <a:p>
            <a:r>
              <a:rPr lang="en-US" sz="2800" dirty="0">
                <a:hlinkClick r:id="rId4"/>
              </a:rPr>
              <a:t>https://</a:t>
            </a:r>
            <a:r>
              <a:rPr lang="en-US" sz="2800" dirty="0" smtClean="0">
                <a:hlinkClick r:id="rId4"/>
              </a:rPr>
              <a:t>www.youtube.com/embed/vrm9cgn5DsU?vq=hd1080</a:t>
            </a:r>
            <a:endParaRPr lang="en-US" sz="2800" dirty="0"/>
          </a:p>
        </p:txBody>
      </p:sp>
    </p:spTree>
    <p:extLst>
      <p:ext uri="{BB962C8B-B14F-4D97-AF65-F5344CB8AC3E}">
        <p14:creationId xmlns:p14="http://schemas.microsoft.com/office/powerpoint/2010/main" val="24832297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1069848" y="0"/>
            <a:ext cx="10663348" cy="972152"/>
          </a:xfrm>
        </p:spPr>
        <p:txBody>
          <a:bodyPr>
            <a:normAutofit/>
          </a:bodyPr>
          <a:lstStyle/>
          <a:p>
            <a:r>
              <a:rPr lang="en-US" sz="4900" dirty="0" smtClean="0"/>
              <a:t>Demo: The Attack Prevention	</a:t>
            </a:r>
            <a:endParaRPr lang="en-US" sz="4900" dirty="0"/>
          </a:p>
        </p:txBody>
      </p:sp>
      <p:pic>
        <p:nvPicPr>
          <p:cNvPr id="3" name="Picture 2"/>
          <p:cNvPicPr>
            <a:picLocks noChangeAspect="1"/>
          </p:cNvPicPr>
          <p:nvPr/>
        </p:nvPicPr>
        <p:blipFill>
          <a:blip r:embed="rId3"/>
          <a:stretch>
            <a:fillRect/>
          </a:stretch>
        </p:blipFill>
        <p:spPr>
          <a:xfrm>
            <a:off x="259568" y="809575"/>
            <a:ext cx="11597401" cy="5934456"/>
          </a:xfrm>
          <a:prstGeom prst="rect">
            <a:avLst/>
          </a:prstGeom>
        </p:spPr>
      </p:pic>
    </p:spTree>
    <p:extLst>
      <p:ext uri="{BB962C8B-B14F-4D97-AF65-F5344CB8AC3E}">
        <p14:creationId xmlns:p14="http://schemas.microsoft.com/office/powerpoint/2010/main" val="544128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79473" y="186249"/>
            <a:ext cx="10058400" cy="1609344"/>
          </a:xfrm>
        </p:spPr>
        <p:txBody>
          <a:bodyPr/>
          <a:lstStyle/>
          <a:p>
            <a:r>
              <a:rPr lang="en-US" sz="4900" dirty="0"/>
              <a:t>Agenda</a:t>
            </a:r>
          </a:p>
        </p:txBody>
      </p:sp>
      <p:sp>
        <p:nvSpPr>
          <p:cNvPr id="3" name="Content Placeholder 2"/>
          <p:cNvSpPr>
            <a:spLocks noGrp="1"/>
          </p:cNvSpPr>
          <p:nvPr>
            <p:ph idx="1"/>
          </p:nvPr>
        </p:nvSpPr>
        <p:spPr>
          <a:xfrm>
            <a:off x="406399" y="2121407"/>
            <a:ext cx="11578077" cy="4321725"/>
          </a:xfrm>
        </p:spPr>
        <p:txBody>
          <a:bodyPr>
            <a:normAutofit/>
          </a:bodyPr>
          <a:lstStyle/>
          <a:p>
            <a:r>
              <a:rPr lang="en-US" sz="2800" dirty="0" smtClean="0"/>
              <a:t> Attacking the </a:t>
            </a:r>
            <a:r>
              <a:rPr lang="en-US" sz="2800" dirty="0"/>
              <a:t>kernel-mode </a:t>
            </a:r>
            <a:r>
              <a:rPr lang="en-US" sz="2800" dirty="0" smtClean="0"/>
              <a:t>memory</a:t>
            </a:r>
            <a:br>
              <a:rPr lang="en-US" sz="2800" dirty="0" smtClean="0"/>
            </a:br>
            <a:r>
              <a:rPr lang="en-US" sz="2800" dirty="0" smtClean="0"/>
              <a:t>	</a:t>
            </a:r>
          </a:p>
          <a:p>
            <a:r>
              <a:rPr lang="en-US" sz="2800" dirty="0" smtClean="0"/>
              <a:t> Existing protection: Windows built-in security and research projects</a:t>
            </a:r>
          </a:p>
          <a:p>
            <a:endParaRPr lang="en-US" sz="2800" dirty="0" smtClean="0"/>
          </a:p>
          <a:p>
            <a:r>
              <a:rPr lang="en-US" sz="2800" dirty="0" smtClean="0"/>
              <a:t> MemoryRanger hypervisor: idea, details, demos </a:t>
            </a:r>
          </a:p>
          <a:p>
            <a:endParaRPr lang="en-US" sz="2800" dirty="0"/>
          </a:p>
        </p:txBody>
      </p:sp>
    </p:spTree>
    <p:extLst>
      <p:ext uri="{BB962C8B-B14F-4D97-AF65-F5344CB8AC3E}">
        <p14:creationId xmlns:p14="http://schemas.microsoft.com/office/powerpoint/2010/main" val="20099151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31" y="5204780"/>
            <a:ext cx="822960" cy="617220"/>
          </a:xfrm>
          <a:prstGeom prst="rect">
            <a:avLst/>
          </a:prstGeom>
        </p:spPr>
      </p:pic>
      <p:sp>
        <p:nvSpPr>
          <p:cNvPr id="3" name="Title 2"/>
          <p:cNvSpPr>
            <a:spLocks noGrp="1"/>
          </p:cNvSpPr>
          <p:nvPr>
            <p:ph type="title"/>
          </p:nvPr>
        </p:nvSpPr>
        <p:spPr>
          <a:xfrm>
            <a:off x="724060" y="260850"/>
            <a:ext cx="10749975" cy="981643"/>
          </a:xfrm>
        </p:spPr>
        <p:txBody>
          <a:bodyPr>
            <a:normAutofit fontScale="90000"/>
          </a:bodyPr>
          <a:lstStyle/>
          <a:p>
            <a:r>
              <a:rPr lang="en-US" dirty="0" smtClean="0"/>
              <a:t>Memory ranger: </a:t>
            </a:r>
            <a:r>
              <a:rPr lang="en-US" dirty="0"/>
              <a:t>principle of least </a:t>
            </a:r>
            <a:r>
              <a:rPr lang="en-US" dirty="0" smtClean="0"/>
              <a:t>privilege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17232244"/>
              </p:ext>
            </p:extLst>
          </p:nvPr>
        </p:nvGraphicFramePr>
        <p:xfrm>
          <a:off x="193086" y="1196882"/>
          <a:ext cx="6207714" cy="5425781"/>
        </p:xfrm>
        <a:graphic>
          <a:graphicData uri="http://schemas.openxmlformats.org/drawingml/2006/table">
            <a:tbl>
              <a:tblPr firstRow="1" bandRow="1">
                <a:tableStyleId>{5940675A-B579-460E-94D1-54222C63F5DA}</a:tableStyleId>
              </a:tblPr>
              <a:tblGrid>
                <a:gridCol w="1972598">
                  <a:extLst>
                    <a:ext uri="{9D8B030D-6E8A-4147-A177-3AD203B41FA5}">
                      <a16:colId xmlns:a16="http://schemas.microsoft.com/office/drawing/2014/main" val="969178780"/>
                    </a:ext>
                  </a:extLst>
                </a:gridCol>
                <a:gridCol w="1029903">
                  <a:extLst>
                    <a:ext uri="{9D8B030D-6E8A-4147-A177-3AD203B41FA5}">
                      <a16:colId xmlns:a16="http://schemas.microsoft.com/office/drawing/2014/main" val="885013743"/>
                    </a:ext>
                  </a:extLst>
                </a:gridCol>
                <a:gridCol w="1106906">
                  <a:extLst>
                    <a:ext uri="{9D8B030D-6E8A-4147-A177-3AD203B41FA5}">
                      <a16:colId xmlns:a16="http://schemas.microsoft.com/office/drawing/2014/main" val="872291682"/>
                    </a:ext>
                  </a:extLst>
                </a:gridCol>
                <a:gridCol w="1058779">
                  <a:extLst>
                    <a:ext uri="{9D8B030D-6E8A-4147-A177-3AD203B41FA5}">
                      <a16:colId xmlns:a16="http://schemas.microsoft.com/office/drawing/2014/main" val="1778779768"/>
                    </a:ext>
                  </a:extLst>
                </a:gridCol>
                <a:gridCol w="1039528">
                  <a:extLst>
                    <a:ext uri="{9D8B030D-6E8A-4147-A177-3AD203B41FA5}">
                      <a16:colId xmlns:a16="http://schemas.microsoft.com/office/drawing/2014/main" val="1743009051"/>
                    </a:ext>
                  </a:extLst>
                </a:gridCol>
              </a:tblGrid>
              <a:tr h="736445">
                <a:tc rowSpan="2">
                  <a:txBody>
                    <a:bodyPr/>
                    <a:lstStyle/>
                    <a:p>
                      <a:pPr algn="ctr"/>
                      <a:r>
                        <a:rPr lang="en-US" sz="2800" dirty="0" smtClean="0"/>
                        <a:t>Kernel-mode drivers</a:t>
                      </a:r>
                      <a:endParaRPr lang="en-US" sz="2800" dirty="0"/>
                    </a:p>
                  </a:txBody>
                  <a:tcPr anchor="ctr"/>
                </a:tc>
                <a:tc gridSpan="4">
                  <a:txBody>
                    <a:bodyPr/>
                    <a:lstStyle/>
                    <a:p>
                      <a:pPr algn="ctr"/>
                      <a:r>
                        <a:rPr lang="en-US" sz="2800" dirty="0" smtClean="0"/>
                        <a:t>Drivers Code</a:t>
                      </a:r>
                      <a:endParaRPr lang="en-US" sz="2800" dirty="0"/>
                    </a:p>
                  </a:txBody>
                  <a:tcPr anchor="ctr"/>
                </a:tc>
                <a:tc hMerge="1">
                  <a:txBody>
                    <a:bodyPr/>
                    <a:lstStyle/>
                    <a:p>
                      <a:pPr algn="ctr"/>
                      <a:endParaRPr lang="en-US" sz="2800" dirty="0"/>
                    </a:p>
                  </a:txBody>
                  <a:tcPr anchor="ctr"/>
                </a:tc>
                <a:tc hMerge="1">
                  <a:txBody>
                    <a:bodyPr/>
                    <a:lstStyle/>
                    <a:p>
                      <a:pPr algn="ctr"/>
                      <a:endParaRPr lang="en-US" sz="2800" dirty="0"/>
                    </a:p>
                  </a:txBody>
                  <a:tcPr anchor="ctr"/>
                </a:tc>
                <a:tc hMerge="1">
                  <a:txBody>
                    <a:bodyPr/>
                    <a:lstStyle/>
                    <a:p>
                      <a:pPr algn="ctr"/>
                      <a:endParaRPr lang="en-US" sz="2800" dirty="0"/>
                    </a:p>
                  </a:txBody>
                  <a:tcPr anchor="ctr"/>
                </a:tc>
                <a:extLst>
                  <a:ext uri="{0D108BD9-81ED-4DB2-BD59-A6C34878D82A}">
                    <a16:rowId xmlns:a16="http://schemas.microsoft.com/office/drawing/2014/main" val="1158582368"/>
                  </a:ext>
                </a:extLst>
              </a:tr>
              <a:tr h="1007111">
                <a:tc vMerge="1">
                  <a:txBody>
                    <a:bodyPr/>
                    <a:lstStyle/>
                    <a:p>
                      <a:pPr algn="ctr"/>
                      <a:endParaRPr lang="en-US" sz="2800" dirty="0"/>
                    </a:p>
                  </a:txBody>
                  <a:tcPr anchor="ctr"/>
                </a:tc>
                <a:tc>
                  <a:txBody>
                    <a:bodyPr/>
                    <a:lstStyle/>
                    <a:p>
                      <a:pPr algn="ctr"/>
                      <a:endParaRPr lang="en-US" sz="2800" dirty="0"/>
                    </a:p>
                  </a:txBody>
                  <a:tcPr anchor="ctr"/>
                </a:tc>
                <a:tc>
                  <a:txBody>
                    <a:bodyPr/>
                    <a:lstStyle/>
                    <a:p>
                      <a:pPr algn="ctr"/>
                      <a:endParaRPr lang="en-US" sz="2800" dirty="0"/>
                    </a:p>
                  </a:txBody>
                  <a:tcPr anchor="ctr"/>
                </a:tc>
                <a:tc>
                  <a:txBody>
                    <a:bodyPr/>
                    <a:lstStyle/>
                    <a:p>
                      <a:pPr algn="ctr"/>
                      <a:endParaRPr lang="en-US" sz="2800" dirty="0"/>
                    </a:p>
                  </a:txBody>
                  <a:tcPr anchor="ctr"/>
                </a:tc>
                <a:tc>
                  <a:txBody>
                    <a:bodyPr/>
                    <a:lstStyle/>
                    <a:p>
                      <a:endParaRPr lang="en-US" dirty="0"/>
                    </a:p>
                  </a:txBody>
                  <a:tcPr anchor="ctr"/>
                </a:tc>
                <a:extLst>
                  <a:ext uri="{0D108BD9-81ED-4DB2-BD59-A6C34878D82A}">
                    <a16:rowId xmlns:a16="http://schemas.microsoft.com/office/drawing/2014/main" val="1263995002"/>
                  </a:ext>
                </a:extLst>
              </a:tr>
              <a:tr h="736445">
                <a:tc>
                  <a:txBody>
                    <a:bodyPr/>
                    <a:lstStyle/>
                    <a:p>
                      <a:pPr algn="ctr"/>
                      <a:endParaRPr lang="en-US" sz="2800" dirty="0"/>
                    </a:p>
                  </a:txBody>
                  <a:tcPr anchor="ctr"/>
                </a:tc>
                <a:tc>
                  <a:txBody>
                    <a:bodyPr/>
                    <a:lstStyle/>
                    <a:p>
                      <a:pPr algn="ctr"/>
                      <a:r>
                        <a:rPr lang="en-US" sz="2800" b="0" i="0" kern="1200" dirty="0" smtClean="0">
                          <a:solidFill>
                            <a:srgbClr val="92D050"/>
                          </a:solidFill>
                          <a:effectLst/>
                          <a:latin typeface="+mn-lt"/>
                          <a:ea typeface="+mn-ea"/>
                          <a:cs typeface="+mn-cs"/>
                        </a:rPr>
                        <a:t>✔</a:t>
                      </a:r>
                      <a:endParaRPr lang="en-US" sz="2800" dirty="0">
                        <a:solidFill>
                          <a:srgbClr val="92D050"/>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084824773"/>
                  </a:ext>
                </a:extLst>
              </a:tr>
              <a:tr h="736445">
                <a:tc>
                  <a:txBody>
                    <a:bodyPr/>
                    <a:lstStyle/>
                    <a:p>
                      <a:pPr algn="ctr"/>
                      <a:endParaRPr lang="en-US" sz="2800" dirty="0"/>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smtClean="0">
                          <a:solidFill>
                            <a:srgbClr val="92D050"/>
                          </a:solidFill>
                          <a:effectLst/>
                          <a:latin typeface="+mn-lt"/>
                          <a:ea typeface="+mn-ea"/>
                          <a:cs typeface="+mn-cs"/>
                        </a:rPr>
                        <a:t>✔</a:t>
                      </a:r>
                      <a:endParaRPr lang="en-US" sz="2800" dirty="0" smtClean="0">
                        <a:solidFill>
                          <a:srgbClr val="92D05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62307953"/>
                  </a:ext>
                </a:extLst>
              </a:tr>
              <a:tr h="736445">
                <a:tc>
                  <a:txBody>
                    <a:bodyPr/>
                    <a:lstStyle/>
                    <a:p>
                      <a:pPr algn="ctr"/>
                      <a:endParaRPr lang="en-US" sz="2800" dirty="0"/>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smtClean="0">
                          <a:solidFill>
                            <a:srgbClr val="92D050"/>
                          </a:solidFill>
                          <a:effectLst/>
                          <a:latin typeface="+mn-lt"/>
                          <a:ea typeface="+mn-ea"/>
                          <a:cs typeface="+mn-cs"/>
                        </a:rPr>
                        <a:t>✔</a:t>
                      </a:r>
                      <a:endParaRPr lang="en-US" sz="2800" dirty="0" smtClean="0">
                        <a:solidFill>
                          <a:srgbClr val="92D050"/>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85723613"/>
                  </a:ext>
                </a:extLst>
              </a:tr>
              <a:tr h="736445">
                <a:tc>
                  <a:txBody>
                    <a:bodyPr/>
                    <a:lstStyle/>
                    <a:p>
                      <a:pPr algn="ctr"/>
                      <a:endParaRPr lang="en-US" sz="2800" dirty="0"/>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92D050"/>
                          </a:solidFill>
                          <a:effectLst/>
                          <a:uLnTx/>
                          <a:uFillTx/>
                          <a:latin typeface="+mn-lt"/>
                          <a:ea typeface="+mn-ea"/>
                          <a:cs typeface="+mn-cs"/>
                        </a:rPr>
                        <a:t>✔</a:t>
                      </a:r>
                      <a:endParaRPr kumimoji="0" lang="en-US" sz="2800" b="0" i="0" u="none" strike="noStrike" kern="1200" cap="none" spc="0" normalizeH="0" baseline="0" noProof="0" dirty="0" smtClean="0">
                        <a:ln>
                          <a:noFill/>
                        </a:ln>
                        <a:solidFill>
                          <a:srgbClr val="92D050"/>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911400728"/>
                  </a:ext>
                </a:extLst>
              </a:tr>
              <a:tr h="736445">
                <a:tc>
                  <a:txBody>
                    <a:bodyPr/>
                    <a:lstStyle/>
                    <a:p>
                      <a:pPr algn="ctr"/>
                      <a:r>
                        <a:rPr lang="en-US" sz="2800" dirty="0" smtClean="0"/>
                        <a:t>OS kernel</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92D050"/>
                          </a:solidFill>
                          <a:effectLst/>
                          <a:uLnTx/>
                          <a:uFillTx/>
                          <a:latin typeface="Rockwell" panose="02060603020205020403"/>
                          <a:ea typeface="+mn-ea"/>
                          <a:cs typeface="+mn-cs"/>
                        </a:rPr>
                        <a:t>✔</a:t>
                      </a:r>
                      <a:endParaRPr kumimoji="0" lang="en-US" sz="2800" b="0" i="0" u="none" strike="noStrike" kern="1200" cap="none" spc="0" normalizeH="0" baseline="0" noProof="0" dirty="0" smtClean="0">
                        <a:ln>
                          <a:noFill/>
                        </a:ln>
                        <a:solidFill>
                          <a:srgbClr val="92D05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92D050"/>
                          </a:solidFill>
                          <a:effectLst/>
                          <a:uLnTx/>
                          <a:uFillTx/>
                          <a:latin typeface="Rockwell" panose="02060603020205020403"/>
                          <a:ea typeface="+mn-ea"/>
                          <a:cs typeface="+mn-cs"/>
                        </a:rPr>
                        <a:t>✔</a:t>
                      </a:r>
                      <a:endParaRPr kumimoji="0" lang="en-US" sz="2800" b="0" i="0" u="none" strike="noStrike" kern="1200" cap="none" spc="0" normalizeH="0" baseline="0" noProof="0" dirty="0" smtClean="0">
                        <a:ln>
                          <a:noFill/>
                        </a:ln>
                        <a:solidFill>
                          <a:srgbClr val="92D05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92D050"/>
                          </a:solidFill>
                          <a:effectLst/>
                          <a:uLnTx/>
                          <a:uFillTx/>
                          <a:latin typeface="Rockwell" panose="02060603020205020403"/>
                          <a:ea typeface="+mn-ea"/>
                          <a:cs typeface="+mn-cs"/>
                        </a:rPr>
                        <a:t>✔</a:t>
                      </a:r>
                      <a:endParaRPr kumimoji="0" lang="en-US" sz="2800" b="0" i="0" u="none" strike="noStrike" kern="1200" cap="none" spc="0" normalizeH="0" baseline="0" noProof="0" dirty="0" smtClean="0">
                        <a:ln>
                          <a:noFill/>
                        </a:ln>
                        <a:solidFill>
                          <a:srgbClr val="92D05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92D050"/>
                          </a:solidFill>
                          <a:effectLst/>
                          <a:uLnTx/>
                          <a:uFillTx/>
                          <a:latin typeface="+mn-lt"/>
                          <a:ea typeface="+mn-ea"/>
                          <a:cs typeface="+mn-cs"/>
                        </a:rPr>
                        <a:t>✔</a:t>
                      </a:r>
                      <a:endParaRPr kumimoji="0" lang="en-US" sz="2800" b="0" i="0" u="none" strike="noStrike" kern="1200" cap="none" spc="0" normalizeH="0" baseline="0" noProof="0" dirty="0" smtClean="0">
                        <a:ln>
                          <a:noFill/>
                        </a:ln>
                        <a:solidFill>
                          <a:srgbClr val="92D050"/>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742286858"/>
                  </a:ext>
                </a:extLst>
              </a:tr>
            </a:tbl>
          </a:graphicData>
        </a:graphic>
      </p:graphicFrame>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371" y="2978340"/>
            <a:ext cx="640080" cy="64008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371" y="4490309"/>
            <a:ext cx="640080" cy="640080"/>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217" y="3734324"/>
            <a:ext cx="640080" cy="640080"/>
          </a:xfrm>
          <a:prstGeom prst="rect">
            <a:avLst/>
          </a:prstGeom>
        </p:spPr>
      </p:pic>
      <p:sp>
        <p:nvSpPr>
          <p:cNvPr id="27" name="Right Triangle 26"/>
          <p:cNvSpPr/>
          <p:nvPr/>
        </p:nvSpPr>
        <p:spPr>
          <a:xfrm flipH="1" flipV="1">
            <a:off x="1170511" y="4597108"/>
            <a:ext cx="320040" cy="906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Triangle 27"/>
          <p:cNvSpPr/>
          <p:nvPr/>
        </p:nvSpPr>
        <p:spPr>
          <a:xfrm flipV="1">
            <a:off x="850047" y="4594434"/>
            <a:ext cx="320040" cy="93281"/>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295" y="2181615"/>
            <a:ext cx="822960" cy="617220"/>
          </a:xfrm>
          <a:prstGeom prst="rect">
            <a:avLst/>
          </a:prstGeom>
        </p:spPr>
      </p:pic>
      <p:sp>
        <p:nvSpPr>
          <p:cNvPr id="37" name="Right Triangle 36"/>
          <p:cNvSpPr/>
          <p:nvPr/>
        </p:nvSpPr>
        <p:spPr>
          <a:xfrm flipH="1" flipV="1">
            <a:off x="1174079" y="3842713"/>
            <a:ext cx="320040" cy="906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p:cNvSpPr/>
          <p:nvPr/>
        </p:nvSpPr>
        <p:spPr>
          <a:xfrm flipV="1">
            <a:off x="853615" y="3840039"/>
            <a:ext cx="320040" cy="93281"/>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p:cNvSpPr/>
          <p:nvPr/>
        </p:nvSpPr>
        <p:spPr>
          <a:xfrm flipH="1" flipV="1">
            <a:off x="1173164" y="3081736"/>
            <a:ext cx="320040" cy="906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p:cNvSpPr/>
          <p:nvPr/>
        </p:nvSpPr>
        <p:spPr>
          <a:xfrm flipV="1">
            <a:off x="852700" y="3079062"/>
            <a:ext cx="320040" cy="93281"/>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3797" y="2153337"/>
            <a:ext cx="640080" cy="640080"/>
          </a:xfrm>
          <a:prstGeom prst="rect">
            <a:avLst/>
          </a:prstGeom>
        </p:spPr>
      </p:pic>
      <p:sp>
        <p:nvSpPr>
          <p:cNvPr id="48" name="Right Triangle 47"/>
          <p:cNvSpPr/>
          <p:nvPr/>
        </p:nvSpPr>
        <p:spPr>
          <a:xfrm flipH="1" flipV="1">
            <a:off x="3764659" y="2261726"/>
            <a:ext cx="320040" cy="906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Triangle 48"/>
          <p:cNvSpPr/>
          <p:nvPr/>
        </p:nvSpPr>
        <p:spPr>
          <a:xfrm flipV="1">
            <a:off x="3444195" y="2259052"/>
            <a:ext cx="320040" cy="93281"/>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8055" y="2168368"/>
            <a:ext cx="640080" cy="640080"/>
          </a:xfrm>
          <a:prstGeom prst="rect">
            <a:avLst/>
          </a:prstGeom>
        </p:spPr>
      </p:pic>
      <p:sp>
        <p:nvSpPr>
          <p:cNvPr id="51" name="Right Triangle 50"/>
          <p:cNvSpPr/>
          <p:nvPr/>
        </p:nvSpPr>
        <p:spPr>
          <a:xfrm flipH="1" flipV="1">
            <a:off x="4843175" y="2275167"/>
            <a:ext cx="320040" cy="906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Triangle 51"/>
          <p:cNvSpPr/>
          <p:nvPr/>
        </p:nvSpPr>
        <p:spPr>
          <a:xfrm flipV="1">
            <a:off x="4515731" y="2272493"/>
            <a:ext cx="320040" cy="93281"/>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8786" y="2153337"/>
            <a:ext cx="640080" cy="640080"/>
          </a:xfrm>
          <a:prstGeom prst="rect">
            <a:avLst/>
          </a:prstGeom>
        </p:spPr>
      </p:pic>
      <p:sp>
        <p:nvSpPr>
          <p:cNvPr id="54" name="Right Triangle 53"/>
          <p:cNvSpPr/>
          <p:nvPr/>
        </p:nvSpPr>
        <p:spPr>
          <a:xfrm flipH="1" flipV="1">
            <a:off x="2689579" y="2256733"/>
            <a:ext cx="320040" cy="906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Triangle 54"/>
          <p:cNvSpPr/>
          <p:nvPr/>
        </p:nvSpPr>
        <p:spPr>
          <a:xfrm flipV="1">
            <a:off x="2367527" y="2254059"/>
            <a:ext cx="320040" cy="93281"/>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6486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31" y="5204780"/>
            <a:ext cx="822960" cy="617220"/>
          </a:xfrm>
          <a:prstGeom prst="rect">
            <a:avLst/>
          </a:prstGeom>
        </p:spPr>
      </p:pic>
      <p:sp>
        <p:nvSpPr>
          <p:cNvPr id="3" name="Title 2"/>
          <p:cNvSpPr>
            <a:spLocks noGrp="1"/>
          </p:cNvSpPr>
          <p:nvPr>
            <p:ph type="title"/>
          </p:nvPr>
        </p:nvSpPr>
        <p:spPr>
          <a:xfrm>
            <a:off x="724060" y="260850"/>
            <a:ext cx="10749975" cy="981643"/>
          </a:xfrm>
        </p:spPr>
        <p:txBody>
          <a:bodyPr>
            <a:normAutofit fontScale="90000"/>
          </a:bodyPr>
          <a:lstStyle/>
          <a:p>
            <a:r>
              <a:rPr lang="en-US" dirty="0" smtClean="0"/>
              <a:t>Memory ranger: </a:t>
            </a:r>
            <a:r>
              <a:rPr lang="en-US" dirty="0"/>
              <a:t>principle of least </a:t>
            </a:r>
            <a:r>
              <a:rPr lang="en-US" dirty="0" smtClean="0"/>
              <a:t>privilege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01721292"/>
              </p:ext>
            </p:extLst>
          </p:nvPr>
        </p:nvGraphicFramePr>
        <p:xfrm>
          <a:off x="193086" y="1196882"/>
          <a:ext cx="11623415" cy="5425781"/>
        </p:xfrm>
        <a:graphic>
          <a:graphicData uri="http://schemas.openxmlformats.org/drawingml/2006/table">
            <a:tbl>
              <a:tblPr firstRow="1" bandRow="1">
                <a:tableStyleId>{5940675A-B579-460E-94D1-54222C63F5DA}</a:tableStyleId>
              </a:tblPr>
              <a:tblGrid>
                <a:gridCol w="1972598">
                  <a:extLst>
                    <a:ext uri="{9D8B030D-6E8A-4147-A177-3AD203B41FA5}">
                      <a16:colId xmlns:a16="http://schemas.microsoft.com/office/drawing/2014/main" val="969178780"/>
                    </a:ext>
                  </a:extLst>
                </a:gridCol>
                <a:gridCol w="1029903">
                  <a:extLst>
                    <a:ext uri="{9D8B030D-6E8A-4147-A177-3AD203B41FA5}">
                      <a16:colId xmlns:a16="http://schemas.microsoft.com/office/drawing/2014/main" val="885013743"/>
                    </a:ext>
                  </a:extLst>
                </a:gridCol>
                <a:gridCol w="1106906">
                  <a:extLst>
                    <a:ext uri="{9D8B030D-6E8A-4147-A177-3AD203B41FA5}">
                      <a16:colId xmlns:a16="http://schemas.microsoft.com/office/drawing/2014/main" val="872291682"/>
                    </a:ext>
                  </a:extLst>
                </a:gridCol>
                <a:gridCol w="1058779">
                  <a:extLst>
                    <a:ext uri="{9D8B030D-6E8A-4147-A177-3AD203B41FA5}">
                      <a16:colId xmlns:a16="http://schemas.microsoft.com/office/drawing/2014/main" val="1778779768"/>
                    </a:ext>
                  </a:extLst>
                </a:gridCol>
                <a:gridCol w="1039528">
                  <a:extLst>
                    <a:ext uri="{9D8B030D-6E8A-4147-A177-3AD203B41FA5}">
                      <a16:colId xmlns:a16="http://schemas.microsoft.com/office/drawing/2014/main" val="1743009051"/>
                    </a:ext>
                  </a:extLst>
                </a:gridCol>
                <a:gridCol w="1135781">
                  <a:extLst>
                    <a:ext uri="{9D8B030D-6E8A-4147-A177-3AD203B41FA5}">
                      <a16:colId xmlns:a16="http://schemas.microsoft.com/office/drawing/2014/main" val="1457102002"/>
                    </a:ext>
                  </a:extLst>
                </a:gridCol>
                <a:gridCol w="1155032">
                  <a:extLst>
                    <a:ext uri="{9D8B030D-6E8A-4147-A177-3AD203B41FA5}">
                      <a16:colId xmlns:a16="http://schemas.microsoft.com/office/drawing/2014/main" val="622230383"/>
                    </a:ext>
                  </a:extLst>
                </a:gridCol>
                <a:gridCol w="1252487">
                  <a:extLst>
                    <a:ext uri="{9D8B030D-6E8A-4147-A177-3AD203B41FA5}">
                      <a16:colId xmlns:a16="http://schemas.microsoft.com/office/drawing/2014/main" val="565889048"/>
                    </a:ext>
                  </a:extLst>
                </a:gridCol>
                <a:gridCol w="1872401">
                  <a:extLst>
                    <a:ext uri="{9D8B030D-6E8A-4147-A177-3AD203B41FA5}">
                      <a16:colId xmlns:a16="http://schemas.microsoft.com/office/drawing/2014/main" val="921499448"/>
                    </a:ext>
                  </a:extLst>
                </a:gridCol>
              </a:tblGrid>
              <a:tr h="736445">
                <a:tc rowSpan="2">
                  <a:txBody>
                    <a:bodyPr/>
                    <a:lstStyle/>
                    <a:p>
                      <a:pPr algn="ctr"/>
                      <a:r>
                        <a:rPr lang="en-US" sz="2800" dirty="0" smtClean="0"/>
                        <a:t>Kernel-mode drivers</a:t>
                      </a:r>
                      <a:endParaRPr lang="en-US" sz="2800" dirty="0"/>
                    </a:p>
                  </a:txBody>
                  <a:tcPr anchor="ctr"/>
                </a:tc>
                <a:tc gridSpan="4">
                  <a:txBody>
                    <a:bodyPr/>
                    <a:lstStyle/>
                    <a:p>
                      <a:pPr algn="ctr"/>
                      <a:r>
                        <a:rPr lang="en-US" sz="2800" dirty="0" smtClean="0"/>
                        <a:t>Drivers Code</a:t>
                      </a:r>
                      <a:endParaRPr lang="en-US" sz="2800" dirty="0"/>
                    </a:p>
                  </a:txBody>
                  <a:tcPr anchor="ctr"/>
                </a:tc>
                <a:tc hMerge="1">
                  <a:txBody>
                    <a:bodyPr/>
                    <a:lstStyle/>
                    <a:p>
                      <a:pPr algn="ctr"/>
                      <a:endParaRPr lang="en-US" sz="2800" dirty="0"/>
                    </a:p>
                  </a:txBody>
                  <a:tcPr anchor="ctr"/>
                </a:tc>
                <a:tc hMerge="1">
                  <a:txBody>
                    <a:bodyPr/>
                    <a:lstStyle/>
                    <a:p>
                      <a:pPr algn="ctr"/>
                      <a:endParaRPr lang="en-US" sz="2800" dirty="0"/>
                    </a:p>
                  </a:txBody>
                  <a:tcPr anchor="ctr"/>
                </a:tc>
                <a:tc hMerge="1">
                  <a:txBody>
                    <a:bodyPr/>
                    <a:lstStyle/>
                    <a:p>
                      <a:pPr algn="ctr"/>
                      <a:endParaRPr lang="en-US" sz="2800" dirty="0"/>
                    </a:p>
                  </a:txBody>
                  <a:tcPr anchor="ctr"/>
                </a:tc>
                <a:tc gridSpan="4">
                  <a:txBody>
                    <a:bodyPr/>
                    <a:lstStyle/>
                    <a:p>
                      <a:pPr algn="ctr"/>
                      <a:r>
                        <a:rPr lang="en-US" sz="2800" dirty="0" smtClean="0"/>
                        <a:t>Allocated Memory Data</a:t>
                      </a:r>
                      <a:endParaRPr lang="en-US" sz="2800" dirty="0"/>
                    </a:p>
                  </a:txBody>
                  <a:tcPr anchor="ctr"/>
                </a:tc>
                <a:tc hMerge="1">
                  <a:txBody>
                    <a:bodyPr/>
                    <a:lstStyle/>
                    <a:p>
                      <a:endParaRPr lang="en-US" dirty="0"/>
                    </a:p>
                  </a:txBody>
                  <a:tcPr/>
                </a:tc>
                <a:tc hMerge="1">
                  <a:txBody>
                    <a:bodyPr/>
                    <a:lstStyle/>
                    <a:p>
                      <a:endParaRPr lang="en-US" dirty="0"/>
                    </a:p>
                  </a:txBody>
                  <a:tcPr/>
                </a:tc>
                <a:tc hMerge="1">
                  <a:txBody>
                    <a:bodyPr/>
                    <a:lstStyle/>
                    <a:p>
                      <a:pPr algn="ctr"/>
                      <a:endParaRPr lang="en-US" sz="3200" dirty="0"/>
                    </a:p>
                  </a:txBody>
                  <a:tcPr anchor="ctr"/>
                </a:tc>
                <a:extLst>
                  <a:ext uri="{0D108BD9-81ED-4DB2-BD59-A6C34878D82A}">
                    <a16:rowId xmlns:a16="http://schemas.microsoft.com/office/drawing/2014/main" val="1158582368"/>
                  </a:ext>
                </a:extLst>
              </a:tr>
              <a:tr h="1007111">
                <a:tc vMerge="1">
                  <a:txBody>
                    <a:bodyPr/>
                    <a:lstStyle/>
                    <a:p>
                      <a:pPr algn="ctr"/>
                      <a:endParaRPr lang="en-US" sz="2800" dirty="0"/>
                    </a:p>
                  </a:txBody>
                  <a:tcPr anchor="ctr"/>
                </a:tc>
                <a:tc>
                  <a:txBody>
                    <a:bodyPr/>
                    <a:lstStyle/>
                    <a:p>
                      <a:pPr algn="ctr"/>
                      <a:endParaRPr lang="en-US" sz="2800" dirty="0"/>
                    </a:p>
                  </a:txBody>
                  <a:tcPr anchor="ctr"/>
                </a:tc>
                <a:tc>
                  <a:txBody>
                    <a:bodyPr/>
                    <a:lstStyle/>
                    <a:p>
                      <a:pPr algn="ctr"/>
                      <a:endParaRPr lang="en-US" sz="2800" dirty="0"/>
                    </a:p>
                  </a:txBody>
                  <a:tcPr anchor="ctr"/>
                </a:tc>
                <a:tc>
                  <a:txBody>
                    <a:bodyPr/>
                    <a:lstStyle/>
                    <a:p>
                      <a:pPr algn="ctr"/>
                      <a:endParaRPr lang="en-US" sz="2800" dirty="0"/>
                    </a:p>
                  </a:txBody>
                  <a:tcPr anchor="ctr"/>
                </a:tc>
                <a:tc>
                  <a:txBody>
                    <a:bodyPr/>
                    <a:lstStyle/>
                    <a:p>
                      <a:endParaRPr lang="en-US" dirty="0"/>
                    </a:p>
                  </a:txBody>
                  <a:tcPr anchor="ctr"/>
                </a:tc>
                <a:tc>
                  <a:txBody>
                    <a:bodyPr/>
                    <a:lstStyle/>
                    <a:p>
                      <a:pPr algn="ctr"/>
                      <a:endParaRPr lang="en-US" sz="2800" dirty="0"/>
                    </a:p>
                  </a:txBody>
                  <a:tcPr anchor="ctr"/>
                </a:tc>
                <a:tc>
                  <a:txBody>
                    <a:bodyPr/>
                    <a:lstStyle/>
                    <a:p>
                      <a:pPr algn="ctr"/>
                      <a:endParaRPr lang="en-US" sz="2800" dirty="0"/>
                    </a:p>
                  </a:txBody>
                  <a:tcPr anchor="ctr"/>
                </a:tc>
                <a:tc>
                  <a:txBody>
                    <a:bodyPr/>
                    <a:lstStyle/>
                    <a:p>
                      <a:pPr algn="ctr"/>
                      <a:endParaRPr lang="en-US" sz="2800" dirty="0"/>
                    </a:p>
                  </a:txBody>
                  <a:tcPr anchor="ctr"/>
                </a:tc>
                <a:tc>
                  <a:txBody>
                    <a:bodyPr/>
                    <a:lstStyle/>
                    <a:p>
                      <a:pPr algn="ctr"/>
                      <a:r>
                        <a:rPr lang="en-US" sz="2600" dirty="0" smtClean="0"/>
                        <a:t>EPROCESS</a:t>
                      </a:r>
                    </a:p>
                    <a:p>
                      <a:pPr algn="ctr"/>
                      <a:r>
                        <a:rPr lang="en-US" sz="2600" dirty="0" smtClean="0"/>
                        <a:t>structures</a:t>
                      </a:r>
                      <a:endParaRPr lang="en-US" sz="2600" dirty="0"/>
                    </a:p>
                  </a:txBody>
                  <a:tcPr anchor="ctr"/>
                </a:tc>
                <a:extLst>
                  <a:ext uri="{0D108BD9-81ED-4DB2-BD59-A6C34878D82A}">
                    <a16:rowId xmlns:a16="http://schemas.microsoft.com/office/drawing/2014/main" val="1263995002"/>
                  </a:ext>
                </a:extLst>
              </a:tr>
              <a:tr h="736445">
                <a:tc>
                  <a:txBody>
                    <a:bodyPr/>
                    <a:lstStyle/>
                    <a:p>
                      <a:pPr algn="ctr"/>
                      <a:endParaRPr lang="en-US" sz="2800" dirty="0"/>
                    </a:p>
                  </a:txBody>
                  <a:tcPr anchor="ctr"/>
                </a:tc>
                <a:tc>
                  <a:txBody>
                    <a:bodyPr/>
                    <a:lstStyle/>
                    <a:p>
                      <a:pPr algn="ctr"/>
                      <a:r>
                        <a:rPr lang="en-US" sz="2800" b="0" i="0" kern="1200" dirty="0" smtClean="0">
                          <a:solidFill>
                            <a:srgbClr val="92D050"/>
                          </a:solidFill>
                          <a:effectLst/>
                          <a:latin typeface="+mn-lt"/>
                          <a:ea typeface="+mn-ea"/>
                          <a:cs typeface="+mn-cs"/>
                        </a:rPr>
                        <a:t>✔</a:t>
                      </a:r>
                      <a:endParaRPr lang="en-US" sz="2800" dirty="0">
                        <a:solidFill>
                          <a:srgbClr val="92D050"/>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sz="2800" b="0" i="0" kern="1200" dirty="0" smtClean="0">
                          <a:solidFill>
                            <a:srgbClr val="92D050"/>
                          </a:solidFill>
                          <a:effectLst/>
                          <a:latin typeface="+mn-lt"/>
                          <a:ea typeface="+mn-ea"/>
                          <a:cs typeface="+mn-cs"/>
                        </a:rPr>
                        <a:t>✔</a:t>
                      </a:r>
                      <a:endParaRPr lang="en-US" sz="2800" dirty="0">
                        <a:solidFill>
                          <a:srgbClr val="92D050"/>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84824773"/>
                  </a:ext>
                </a:extLst>
              </a:tr>
              <a:tr h="736445">
                <a:tc>
                  <a:txBody>
                    <a:bodyPr/>
                    <a:lstStyle/>
                    <a:p>
                      <a:pPr algn="ctr"/>
                      <a:endParaRPr lang="en-US" sz="2800" dirty="0"/>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smtClean="0">
                          <a:solidFill>
                            <a:srgbClr val="92D050"/>
                          </a:solidFill>
                          <a:effectLst/>
                          <a:latin typeface="+mn-lt"/>
                          <a:ea typeface="+mn-ea"/>
                          <a:cs typeface="+mn-cs"/>
                        </a:rPr>
                        <a:t>✔</a:t>
                      </a:r>
                      <a:endParaRPr lang="en-US" sz="2800" dirty="0" smtClean="0">
                        <a:solidFill>
                          <a:srgbClr val="92D05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smtClean="0">
                          <a:solidFill>
                            <a:srgbClr val="92D050"/>
                          </a:solidFill>
                          <a:effectLst/>
                          <a:latin typeface="+mn-lt"/>
                          <a:ea typeface="+mn-ea"/>
                          <a:cs typeface="+mn-cs"/>
                        </a:rPr>
                        <a:t>✔</a:t>
                      </a:r>
                      <a:endParaRPr lang="en-US" sz="2800" dirty="0" smtClean="0">
                        <a:solidFill>
                          <a:srgbClr val="92D05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62307953"/>
                  </a:ext>
                </a:extLst>
              </a:tr>
              <a:tr h="736445">
                <a:tc>
                  <a:txBody>
                    <a:bodyPr/>
                    <a:lstStyle/>
                    <a:p>
                      <a:pPr algn="ctr"/>
                      <a:endParaRPr lang="en-US" sz="2800" dirty="0"/>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smtClean="0">
                          <a:solidFill>
                            <a:srgbClr val="92D050"/>
                          </a:solidFill>
                          <a:effectLst/>
                          <a:latin typeface="+mn-lt"/>
                          <a:ea typeface="+mn-ea"/>
                          <a:cs typeface="+mn-cs"/>
                        </a:rPr>
                        <a:t>✔</a:t>
                      </a:r>
                      <a:endParaRPr lang="en-US" sz="2800" dirty="0" smtClean="0">
                        <a:solidFill>
                          <a:srgbClr val="92D050"/>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smtClean="0">
                          <a:solidFill>
                            <a:srgbClr val="92D050"/>
                          </a:solidFill>
                          <a:effectLst/>
                          <a:latin typeface="+mn-lt"/>
                          <a:ea typeface="+mn-ea"/>
                          <a:cs typeface="+mn-cs"/>
                        </a:rPr>
                        <a:t>✔</a:t>
                      </a:r>
                      <a:endParaRPr lang="en-US" sz="2800" dirty="0" smtClean="0">
                        <a:solidFill>
                          <a:srgbClr val="92D050"/>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85723613"/>
                  </a:ext>
                </a:extLst>
              </a:tr>
              <a:tr h="736445">
                <a:tc>
                  <a:txBody>
                    <a:bodyPr/>
                    <a:lstStyle/>
                    <a:p>
                      <a:pPr algn="ctr"/>
                      <a:endParaRPr lang="en-US" sz="2800" dirty="0"/>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92D050"/>
                          </a:solidFill>
                          <a:effectLst/>
                          <a:uLnTx/>
                          <a:uFillTx/>
                          <a:latin typeface="+mn-lt"/>
                          <a:ea typeface="+mn-ea"/>
                          <a:cs typeface="+mn-cs"/>
                        </a:rPr>
                        <a:t>✔</a:t>
                      </a:r>
                      <a:endParaRPr kumimoji="0" lang="en-US" sz="2800" b="0" i="0" u="none" strike="noStrike" kern="1200" cap="none" spc="0" normalizeH="0" baseline="0" noProof="0" dirty="0" smtClean="0">
                        <a:ln>
                          <a:noFill/>
                        </a:ln>
                        <a:solidFill>
                          <a:srgbClr val="92D05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algn="ct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911400728"/>
                  </a:ext>
                </a:extLst>
              </a:tr>
              <a:tr h="736445">
                <a:tc>
                  <a:txBody>
                    <a:bodyPr/>
                    <a:lstStyle/>
                    <a:p>
                      <a:pPr algn="ctr"/>
                      <a:r>
                        <a:rPr lang="en-US" sz="2800" dirty="0" smtClean="0"/>
                        <a:t>OS kernel</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92D050"/>
                          </a:solidFill>
                          <a:effectLst/>
                          <a:uLnTx/>
                          <a:uFillTx/>
                          <a:latin typeface="Rockwell" panose="02060603020205020403"/>
                          <a:ea typeface="+mn-ea"/>
                          <a:cs typeface="+mn-cs"/>
                        </a:rPr>
                        <a:t>✔</a:t>
                      </a:r>
                      <a:endParaRPr kumimoji="0" lang="en-US" sz="2800" b="0" i="0" u="none" strike="noStrike" kern="1200" cap="none" spc="0" normalizeH="0" baseline="0" noProof="0" dirty="0" smtClean="0">
                        <a:ln>
                          <a:noFill/>
                        </a:ln>
                        <a:solidFill>
                          <a:srgbClr val="92D05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92D050"/>
                          </a:solidFill>
                          <a:effectLst/>
                          <a:uLnTx/>
                          <a:uFillTx/>
                          <a:latin typeface="Rockwell" panose="02060603020205020403"/>
                          <a:ea typeface="+mn-ea"/>
                          <a:cs typeface="+mn-cs"/>
                        </a:rPr>
                        <a:t>✔</a:t>
                      </a:r>
                      <a:endParaRPr kumimoji="0" lang="en-US" sz="2800" b="0" i="0" u="none" strike="noStrike" kern="1200" cap="none" spc="0" normalizeH="0" baseline="0" noProof="0" dirty="0" smtClean="0">
                        <a:ln>
                          <a:noFill/>
                        </a:ln>
                        <a:solidFill>
                          <a:srgbClr val="92D05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92D050"/>
                          </a:solidFill>
                          <a:effectLst/>
                          <a:uLnTx/>
                          <a:uFillTx/>
                          <a:latin typeface="Rockwell" panose="02060603020205020403"/>
                          <a:ea typeface="+mn-ea"/>
                          <a:cs typeface="+mn-cs"/>
                        </a:rPr>
                        <a:t>✔</a:t>
                      </a:r>
                      <a:endParaRPr kumimoji="0" lang="en-US" sz="2800" b="0" i="0" u="none" strike="noStrike" kern="1200" cap="none" spc="0" normalizeH="0" baseline="0" noProof="0" dirty="0" smtClean="0">
                        <a:ln>
                          <a:noFill/>
                        </a:ln>
                        <a:solidFill>
                          <a:srgbClr val="92D05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92D050"/>
                          </a:solidFill>
                          <a:effectLst/>
                          <a:uLnTx/>
                          <a:uFillTx/>
                          <a:latin typeface="+mn-lt"/>
                          <a:ea typeface="+mn-ea"/>
                          <a:cs typeface="+mn-cs"/>
                        </a:rPr>
                        <a:t>✔</a:t>
                      </a:r>
                      <a:endParaRPr kumimoji="0" lang="en-US" sz="2800" b="0" i="0" u="none" strike="noStrike" kern="1200" cap="none" spc="0" normalizeH="0" baseline="0" noProof="0" dirty="0" smtClean="0">
                        <a:ln>
                          <a:noFill/>
                        </a:ln>
                        <a:solidFill>
                          <a:srgbClr val="92D05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92D050"/>
                          </a:solidFill>
                          <a:effectLst/>
                          <a:uLnTx/>
                          <a:uFillTx/>
                          <a:latin typeface="Rockwell" panose="02060603020205020403"/>
                          <a:ea typeface="+mn-ea"/>
                          <a:cs typeface="+mn-cs"/>
                        </a:rPr>
                        <a:t>✔</a:t>
                      </a:r>
                      <a:endParaRPr kumimoji="0" lang="en-US" sz="2800" b="0" i="0" u="none" strike="noStrike" kern="1200" cap="none" spc="0" normalizeH="0" baseline="0" noProof="0" dirty="0" smtClean="0">
                        <a:ln>
                          <a:noFill/>
                        </a:ln>
                        <a:solidFill>
                          <a:srgbClr val="92D05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92D050"/>
                          </a:solidFill>
                          <a:effectLst/>
                          <a:uLnTx/>
                          <a:uFillTx/>
                          <a:latin typeface="Rockwell" panose="02060603020205020403"/>
                          <a:ea typeface="+mn-ea"/>
                          <a:cs typeface="+mn-cs"/>
                        </a:rPr>
                        <a:t>✔</a:t>
                      </a:r>
                      <a:endParaRPr kumimoji="0" lang="en-US" sz="2800" b="0" i="0" u="none" strike="noStrike" kern="1200" cap="none" spc="0" normalizeH="0" baseline="0" noProof="0" dirty="0" smtClean="0">
                        <a:ln>
                          <a:noFill/>
                        </a:ln>
                        <a:solidFill>
                          <a:srgbClr val="92D05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92D050"/>
                          </a:solidFill>
                          <a:effectLst/>
                          <a:uLnTx/>
                          <a:uFillTx/>
                          <a:latin typeface="Rockwell" panose="02060603020205020403"/>
                          <a:ea typeface="+mn-ea"/>
                          <a:cs typeface="+mn-cs"/>
                        </a:rPr>
                        <a:t>✔</a:t>
                      </a:r>
                      <a:endParaRPr kumimoji="0" lang="en-US" sz="2800" b="0" i="0" u="none" strike="noStrike" kern="1200" cap="none" spc="0" normalizeH="0" baseline="0" noProof="0" dirty="0" smtClean="0">
                        <a:ln>
                          <a:noFill/>
                        </a:ln>
                        <a:solidFill>
                          <a:srgbClr val="92D05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smtClean="0">
                          <a:solidFill>
                            <a:srgbClr val="92D050"/>
                          </a:solidFill>
                          <a:effectLst/>
                          <a:latin typeface="+mn-lt"/>
                          <a:ea typeface="+mn-ea"/>
                          <a:cs typeface="+mn-cs"/>
                        </a:rPr>
                        <a:t>✔</a:t>
                      </a:r>
                      <a:endParaRPr lang="en-US" sz="2800" dirty="0" smtClean="0">
                        <a:solidFill>
                          <a:srgbClr val="92D05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42286858"/>
                  </a:ext>
                </a:extLst>
              </a:tr>
            </a:tbl>
          </a:graphicData>
        </a:graphic>
      </p:graphicFrame>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371" y="2978340"/>
            <a:ext cx="640080" cy="64008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371" y="4490309"/>
            <a:ext cx="640080" cy="6400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0328" y="2148553"/>
            <a:ext cx="640080" cy="640080"/>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1981" y="2178525"/>
            <a:ext cx="640080" cy="64008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0435" y="2159239"/>
            <a:ext cx="640080" cy="640080"/>
          </a:xfrm>
          <a:prstGeom prst="rect">
            <a:avLst/>
          </a:prstGeom>
        </p:spPr>
      </p:pic>
      <p:pic>
        <p:nvPicPr>
          <p:cNvPr id="6" name="Picture 5"/>
          <p:cNvPicPr>
            <a:picLocks noChangeAspect="1"/>
          </p:cNvPicPr>
          <p:nvPr/>
        </p:nvPicPr>
        <p:blipFill>
          <a:blip r:embed="rId7"/>
          <a:stretch>
            <a:fillRect/>
          </a:stretch>
        </p:blipFill>
        <p:spPr>
          <a:xfrm>
            <a:off x="6452700" y="2074359"/>
            <a:ext cx="1032391" cy="822960"/>
          </a:xfrm>
          <a:prstGeom prst="rect">
            <a:avLst/>
          </a:prstGeom>
        </p:spPr>
      </p:pic>
      <p:pic>
        <p:nvPicPr>
          <p:cNvPr id="7" name="Picture 6"/>
          <p:cNvPicPr>
            <a:picLocks noChangeAspect="1"/>
          </p:cNvPicPr>
          <p:nvPr/>
        </p:nvPicPr>
        <p:blipFill>
          <a:blip r:embed="rId8"/>
          <a:stretch>
            <a:fillRect/>
          </a:stretch>
        </p:blipFill>
        <p:spPr>
          <a:xfrm>
            <a:off x="8805128" y="2074385"/>
            <a:ext cx="1032389" cy="822960"/>
          </a:xfrm>
          <a:prstGeom prst="rect">
            <a:avLst/>
          </a:prstGeom>
        </p:spPr>
      </p:pic>
      <p:pic>
        <p:nvPicPr>
          <p:cNvPr id="12" name="Picture 11"/>
          <p:cNvPicPr>
            <a:picLocks noChangeAspect="1"/>
          </p:cNvPicPr>
          <p:nvPr/>
        </p:nvPicPr>
        <p:blipFill>
          <a:blip r:embed="rId9"/>
          <a:stretch>
            <a:fillRect/>
          </a:stretch>
        </p:blipFill>
        <p:spPr>
          <a:xfrm>
            <a:off x="7600294" y="2074359"/>
            <a:ext cx="1032389" cy="822960"/>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217" y="3734324"/>
            <a:ext cx="640080" cy="640080"/>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295" y="2181615"/>
            <a:ext cx="822960" cy="617220"/>
          </a:xfrm>
          <a:prstGeom prst="rect">
            <a:avLst/>
          </a:prstGeom>
        </p:spPr>
      </p:pic>
      <p:sp>
        <p:nvSpPr>
          <p:cNvPr id="37" name="Right Triangle 36"/>
          <p:cNvSpPr/>
          <p:nvPr/>
        </p:nvSpPr>
        <p:spPr>
          <a:xfrm flipH="1" flipV="1">
            <a:off x="1170511" y="4597108"/>
            <a:ext cx="320040" cy="906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p:cNvSpPr/>
          <p:nvPr/>
        </p:nvSpPr>
        <p:spPr>
          <a:xfrm flipV="1">
            <a:off x="850047" y="4594434"/>
            <a:ext cx="320040" cy="93281"/>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p:cNvSpPr/>
          <p:nvPr/>
        </p:nvSpPr>
        <p:spPr>
          <a:xfrm flipH="1" flipV="1">
            <a:off x="1174079" y="3842713"/>
            <a:ext cx="320040" cy="906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p:cNvSpPr/>
          <p:nvPr/>
        </p:nvSpPr>
        <p:spPr>
          <a:xfrm flipV="1">
            <a:off x="853615" y="3840039"/>
            <a:ext cx="320040" cy="93281"/>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Triangle 43"/>
          <p:cNvSpPr/>
          <p:nvPr/>
        </p:nvSpPr>
        <p:spPr>
          <a:xfrm flipH="1" flipV="1">
            <a:off x="1173164" y="3081736"/>
            <a:ext cx="320040" cy="906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Triangle 44"/>
          <p:cNvSpPr/>
          <p:nvPr/>
        </p:nvSpPr>
        <p:spPr>
          <a:xfrm flipV="1">
            <a:off x="852700" y="3079062"/>
            <a:ext cx="320040" cy="93281"/>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3797" y="2153337"/>
            <a:ext cx="640080" cy="640080"/>
          </a:xfrm>
          <a:prstGeom prst="rect">
            <a:avLst/>
          </a:prstGeom>
        </p:spPr>
      </p:pic>
      <p:sp>
        <p:nvSpPr>
          <p:cNvPr id="50" name="Right Triangle 49"/>
          <p:cNvSpPr/>
          <p:nvPr/>
        </p:nvSpPr>
        <p:spPr>
          <a:xfrm flipH="1" flipV="1">
            <a:off x="3764659" y="2261726"/>
            <a:ext cx="320040" cy="906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Triangle 50"/>
          <p:cNvSpPr/>
          <p:nvPr/>
        </p:nvSpPr>
        <p:spPr>
          <a:xfrm flipV="1">
            <a:off x="3444195" y="2259052"/>
            <a:ext cx="320040" cy="93281"/>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8055" y="2168368"/>
            <a:ext cx="640080" cy="640080"/>
          </a:xfrm>
          <a:prstGeom prst="rect">
            <a:avLst/>
          </a:prstGeom>
        </p:spPr>
      </p:pic>
      <p:sp>
        <p:nvSpPr>
          <p:cNvPr id="54" name="Right Triangle 53"/>
          <p:cNvSpPr/>
          <p:nvPr/>
        </p:nvSpPr>
        <p:spPr>
          <a:xfrm flipV="1">
            <a:off x="4515731" y="2272493"/>
            <a:ext cx="320040" cy="93281"/>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8786" y="2153337"/>
            <a:ext cx="640080" cy="640080"/>
          </a:xfrm>
          <a:prstGeom prst="rect">
            <a:avLst/>
          </a:prstGeom>
        </p:spPr>
      </p:pic>
      <p:sp>
        <p:nvSpPr>
          <p:cNvPr id="62" name="Right Triangle 61"/>
          <p:cNvSpPr/>
          <p:nvPr/>
        </p:nvSpPr>
        <p:spPr>
          <a:xfrm flipH="1" flipV="1">
            <a:off x="2689579" y="2256733"/>
            <a:ext cx="320040" cy="906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Triangle 62"/>
          <p:cNvSpPr/>
          <p:nvPr/>
        </p:nvSpPr>
        <p:spPr>
          <a:xfrm flipV="1">
            <a:off x="2367527" y="2254059"/>
            <a:ext cx="320040" cy="93281"/>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Triangle 29"/>
          <p:cNvSpPr/>
          <p:nvPr/>
        </p:nvSpPr>
        <p:spPr>
          <a:xfrm flipH="1" flipV="1">
            <a:off x="4843175" y="2275167"/>
            <a:ext cx="320040" cy="906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98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31" y="5204780"/>
            <a:ext cx="822960" cy="617220"/>
          </a:xfrm>
          <a:prstGeom prst="rect">
            <a:avLst/>
          </a:prstGeom>
        </p:spPr>
      </p:pic>
      <p:sp>
        <p:nvSpPr>
          <p:cNvPr id="3" name="Title 2"/>
          <p:cNvSpPr>
            <a:spLocks noGrp="1"/>
          </p:cNvSpPr>
          <p:nvPr>
            <p:ph type="title"/>
          </p:nvPr>
        </p:nvSpPr>
        <p:spPr>
          <a:xfrm>
            <a:off x="724060" y="260850"/>
            <a:ext cx="10749975" cy="981643"/>
          </a:xfrm>
        </p:spPr>
        <p:txBody>
          <a:bodyPr>
            <a:normAutofit fontScale="90000"/>
          </a:bodyPr>
          <a:lstStyle/>
          <a:p>
            <a:r>
              <a:rPr lang="en-US" dirty="0" smtClean="0"/>
              <a:t>Memory ranger: </a:t>
            </a:r>
            <a:r>
              <a:rPr lang="en-US" dirty="0"/>
              <a:t>principle of least </a:t>
            </a:r>
            <a:r>
              <a:rPr lang="en-US" dirty="0" smtClean="0"/>
              <a:t>privilege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61564535"/>
              </p:ext>
            </p:extLst>
          </p:nvPr>
        </p:nvGraphicFramePr>
        <p:xfrm>
          <a:off x="193086" y="1196882"/>
          <a:ext cx="11623415" cy="5425781"/>
        </p:xfrm>
        <a:graphic>
          <a:graphicData uri="http://schemas.openxmlformats.org/drawingml/2006/table">
            <a:tbl>
              <a:tblPr firstRow="1" bandRow="1">
                <a:tableStyleId>{5940675A-B579-460E-94D1-54222C63F5DA}</a:tableStyleId>
              </a:tblPr>
              <a:tblGrid>
                <a:gridCol w="1972598">
                  <a:extLst>
                    <a:ext uri="{9D8B030D-6E8A-4147-A177-3AD203B41FA5}">
                      <a16:colId xmlns:a16="http://schemas.microsoft.com/office/drawing/2014/main" val="969178780"/>
                    </a:ext>
                  </a:extLst>
                </a:gridCol>
                <a:gridCol w="1029903">
                  <a:extLst>
                    <a:ext uri="{9D8B030D-6E8A-4147-A177-3AD203B41FA5}">
                      <a16:colId xmlns:a16="http://schemas.microsoft.com/office/drawing/2014/main" val="885013743"/>
                    </a:ext>
                  </a:extLst>
                </a:gridCol>
                <a:gridCol w="1106906">
                  <a:extLst>
                    <a:ext uri="{9D8B030D-6E8A-4147-A177-3AD203B41FA5}">
                      <a16:colId xmlns:a16="http://schemas.microsoft.com/office/drawing/2014/main" val="872291682"/>
                    </a:ext>
                  </a:extLst>
                </a:gridCol>
                <a:gridCol w="1058779">
                  <a:extLst>
                    <a:ext uri="{9D8B030D-6E8A-4147-A177-3AD203B41FA5}">
                      <a16:colId xmlns:a16="http://schemas.microsoft.com/office/drawing/2014/main" val="1778779768"/>
                    </a:ext>
                  </a:extLst>
                </a:gridCol>
                <a:gridCol w="1039528">
                  <a:extLst>
                    <a:ext uri="{9D8B030D-6E8A-4147-A177-3AD203B41FA5}">
                      <a16:colId xmlns:a16="http://schemas.microsoft.com/office/drawing/2014/main" val="1743009051"/>
                    </a:ext>
                  </a:extLst>
                </a:gridCol>
                <a:gridCol w="1135781">
                  <a:extLst>
                    <a:ext uri="{9D8B030D-6E8A-4147-A177-3AD203B41FA5}">
                      <a16:colId xmlns:a16="http://schemas.microsoft.com/office/drawing/2014/main" val="1457102002"/>
                    </a:ext>
                  </a:extLst>
                </a:gridCol>
                <a:gridCol w="1155032">
                  <a:extLst>
                    <a:ext uri="{9D8B030D-6E8A-4147-A177-3AD203B41FA5}">
                      <a16:colId xmlns:a16="http://schemas.microsoft.com/office/drawing/2014/main" val="622230383"/>
                    </a:ext>
                  </a:extLst>
                </a:gridCol>
                <a:gridCol w="1252487">
                  <a:extLst>
                    <a:ext uri="{9D8B030D-6E8A-4147-A177-3AD203B41FA5}">
                      <a16:colId xmlns:a16="http://schemas.microsoft.com/office/drawing/2014/main" val="565889048"/>
                    </a:ext>
                  </a:extLst>
                </a:gridCol>
                <a:gridCol w="1872401">
                  <a:extLst>
                    <a:ext uri="{9D8B030D-6E8A-4147-A177-3AD203B41FA5}">
                      <a16:colId xmlns:a16="http://schemas.microsoft.com/office/drawing/2014/main" val="921499448"/>
                    </a:ext>
                  </a:extLst>
                </a:gridCol>
              </a:tblGrid>
              <a:tr h="736445">
                <a:tc rowSpan="2">
                  <a:txBody>
                    <a:bodyPr/>
                    <a:lstStyle/>
                    <a:p>
                      <a:pPr algn="ctr"/>
                      <a:r>
                        <a:rPr lang="en-US" sz="2800" dirty="0" smtClean="0"/>
                        <a:t>Kernel-mode drivers</a:t>
                      </a:r>
                      <a:endParaRPr lang="en-US" sz="2800" dirty="0"/>
                    </a:p>
                  </a:txBody>
                  <a:tcPr anchor="ctr"/>
                </a:tc>
                <a:tc gridSpan="4">
                  <a:txBody>
                    <a:bodyPr/>
                    <a:lstStyle/>
                    <a:p>
                      <a:pPr algn="ctr"/>
                      <a:r>
                        <a:rPr lang="en-US" sz="2800" dirty="0" smtClean="0"/>
                        <a:t>Drivers Code</a:t>
                      </a:r>
                      <a:endParaRPr lang="en-US" sz="2800" dirty="0"/>
                    </a:p>
                  </a:txBody>
                  <a:tcPr anchor="ctr"/>
                </a:tc>
                <a:tc hMerge="1">
                  <a:txBody>
                    <a:bodyPr/>
                    <a:lstStyle/>
                    <a:p>
                      <a:pPr algn="ctr"/>
                      <a:endParaRPr lang="en-US" sz="2800" dirty="0"/>
                    </a:p>
                  </a:txBody>
                  <a:tcPr anchor="ctr"/>
                </a:tc>
                <a:tc hMerge="1">
                  <a:txBody>
                    <a:bodyPr/>
                    <a:lstStyle/>
                    <a:p>
                      <a:pPr algn="ctr"/>
                      <a:endParaRPr lang="en-US" sz="2800" dirty="0"/>
                    </a:p>
                  </a:txBody>
                  <a:tcPr anchor="ctr"/>
                </a:tc>
                <a:tc hMerge="1">
                  <a:txBody>
                    <a:bodyPr/>
                    <a:lstStyle/>
                    <a:p>
                      <a:pPr algn="ctr"/>
                      <a:endParaRPr lang="en-US" sz="2800" dirty="0"/>
                    </a:p>
                  </a:txBody>
                  <a:tcPr anchor="ctr"/>
                </a:tc>
                <a:tc gridSpan="4">
                  <a:txBody>
                    <a:bodyPr/>
                    <a:lstStyle/>
                    <a:p>
                      <a:pPr algn="ctr"/>
                      <a:r>
                        <a:rPr lang="en-US" sz="2800" dirty="0" smtClean="0"/>
                        <a:t>Allocated Memory Data</a:t>
                      </a:r>
                      <a:endParaRPr lang="en-US" sz="2800" dirty="0"/>
                    </a:p>
                  </a:txBody>
                  <a:tcPr anchor="ctr"/>
                </a:tc>
                <a:tc hMerge="1">
                  <a:txBody>
                    <a:bodyPr/>
                    <a:lstStyle/>
                    <a:p>
                      <a:endParaRPr lang="en-US" dirty="0"/>
                    </a:p>
                  </a:txBody>
                  <a:tcPr/>
                </a:tc>
                <a:tc hMerge="1">
                  <a:txBody>
                    <a:bodyPr/>
                    <a:lstStyle/>
                    <a:p>
                      <a:endParaRPr lang="en-US" dirty="0"/>
                    </a:p>
                  </a:txBody>
                  <a:tcPr/>
                </a:tc>
                <a:tc hMerge="1">
                  <a:txBody>
                    <a:bodyPr/>
                    <a:lstStyle/>
                    <a:p>
                      <a:pPr algn="ctr"/>
                      <a:endParaRPr lang="en-US" sz="3200" dirty="0"/>
                    </a:p>
                  </a:txBody>
                  <a:tcPr anchor="ctr"/>
                </a:tc>
                <a:extLst>
                  <a:ext uri="{0D108BD9-81ED-4DB2-BD59-A6C34878D82A}">
                    <a16:rowId xmlns:a16="http://schemas.microsoft.com/office/drawing/2014/main" val="1158582368"/>
                  </a:ext>
                </a:extLst>
              </a:tr>
              <a:tr h="1007111">
                <a:tc vMerge="1">
                  <a:txBody>
                    <a:bodyPr/>
                    <a:lstStyle/>
                    <a:p>
                      <a:pPr algn="ctr"/>
                      <a:endParaRPr lang="en-US" sz="2800" dirty="0"/>
                    </a:p>
                  </a:txBody>
                  <a:tcPr anchor="ctr"/>
                </a:tc>
                <a:tc>
                  <a:txBody>
                    <a:bodyPr/>
                    <a:lstStyle/>
                    <a:p>
                      <a:pPr algn="ctr"/>
                      <a:endParaRPr lang="en-US" sz="2800" dirty="0"/>
                    </a:p>
                  </a:txBody>
                  <a:tcPr anchor="ctr"/>
                </a:tc>
                <a:tc>
                  <a:txBody>
                    <a:bodyPr/>
                    <a:lstStyle/>
                    <a:p>
                      <a:pPr algn="ctr"/>
                      <a:endParaRPr lang="en-US" sz="2800" dirty="0"/>
                    </a:p>
                  </a:txBody>
                  <a:tcPr anchor="ctr"/>
                </a:tc>
                <a:tc>
                  <a:txBody>
                    <a:bodyPr/>
                    <a:lstStyle/>
                    <a:p>
                      <a:pPr algn="ctr"/>
                      <a:endParaRPr lang="en-US" sz="2800" dirty="0"/>
                    </a:p>
                  </a:txBody>
                  <a:tcPr anchor="ctr"/>
                </a:tc>
                <a:tc>
                  <a:txBody>
                    <a:bodyPr/>
                    <a:lstStyle/>
                    <a:p>
                      <a:endParaRPr lang="en-US" dirty="0"/>
                    </a:p>
                  </a:txBody>
                  <a:tcPr anchor="ctr"/>
                </a:tc>
                <a:tc>
                  <a:txBody>
                    <a:bodyPr/>
                    <a:lstStyle/>
                    <a:p>
                      <a:pPr algn="ctr"/>
                      <a:endParaRPr lang="en-US" sz="2800" dirty="0"/>
                    </a:p>
                  </a:txBody>
                  <a:tcPr anchor="ctr"/>
                </a:tc>
                <a:tc>
                  <a:txBody>
                    <a:bodyPr/>
                    <a:lstStyle/>
                    <a:p>
                      <a:pPr algn="ctr"/>
                      <a:endParaRPr lang="en-US" sz="2800" dirty="0"/>
                    </a:p>
                  </a:txBody>
                  <a:tcPr anchor="ctr"/>
                </a:tc>
                <a:tc>
                  <a:txBody>
                    <a:bodyPr/>
                    <a:lstStyle/>
                    <a:p>
                      <a:pPr algn="ctr"/>
                      <a:endParaRPr lang="en-US" sz="2800" dirty="0"/>
                    </a:p>
                  </a:txBody>
                  <a:tcPr anchor="ctr"/>
                </a:tc>
                <a:tc>
                  <a:txBody>
                    <a:bodyPr/>
                    <a:lstStyle/>
                    <a:p>
                      <a:pPr algn="ctr"/>
                      <a:r>
                        <a:rPr lang="en-US" sz="2600" dirty="0" smtClean="0"/>
                        <a:t>EPROCESS</a:t>
                      </a:r>
                    </a:p>
                    <a:p>
                      <a:pPr algn="ctr"/>
                      <a:r>
                        <a:rPr lang="en-US" sz="2600" dirty="0" smtClean="0"/>
                        <a:t>structures</a:t>
                      </a:r>
                      <a:endParaRPr lang="en-US" sz="2600" dirty="0"/>
                    </a:p>
                  </a:txBody>
                  <a:tcPr anchor="ctr"/>
                </a:tc>
                <a:extLst>
                  <a:ext uri="{0D108BD9-81ED-4DB2-BD59-A6C34878D82A}">
                    <a16:rowId xmlns:a16="http://schemas.microsoft.com/office/drawing/2014/main" val="1263995002"/>
                  </a:ext>
                </a:extLst>
              </a:tr>
              <a:tr h="736445">
                <a:tc>
                  <a:txBody>
                    <a:bodyPr/>
                    <a:lstStyle/>
                    <a:p>
                      <a:pPr algn="ctr"/>
                      <a:endParaRPr lang="en-US" sz="2800" dirty="0"/>
                    </a:p>
                  </a:txBody>
                  <a:tcPr anchor="ctr"/>
                </a:tc>
                <a:tc>
                  <a:txBody>
                    <a:bodyPr/>
                    <a:lstStyle/>
                    <a:p>
                      <a:pPr algn="ctr"/>
                      <a:r>
                        <a:rPr lang="en-US" sz="2800" b="0" i="0" kern="1200" dirty="0" smtClean="0">
                          <a:solidFill>
                            <a:srgbClr val="92D050"/>
                          </a:solidFill>
                          <a:effectLst/>
                          <a:latin typeface="+mn-lt"/>
                          <a:ea typeface="+mn-ea"/>
                          <a:cs typeface="+mn-cs"/>
                        </a:rPr>
                        <a:t>✔</a:t>
                      </a:r>
                      <a:endParaRPr lang="en-US" sz="2800" dirty="0">
                        <a:solidFill>
                          <a:srgbClr val="92D05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800" b="0" i="0" kern="1200" dirty="0" smtClean="0">
                          <a:solidFill>
                            <a:srgbClr val="FF0000"/>
                          </a:solidFill>
                          <a:effectLst/>
                          <a:latin typeface="+mn-lt"/>
                          <a:ea typeface="+mn-ea"/>
                          <a:cs typeface="+mn-cs"/>
                        </a:rPr>
                        <a:t>❌</a:t>
                      </a: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0000"/>
                          </a:solidFill>
                          <a:effectLst/>
                          <a:uLnTx/>
                          <a:uFillTx/>
                          <a:latin typeface="+mn-lt"/>
                          <a:ea typeface="+mn-ea"/>
                          <a:cs typeface="+mn-cs"/>
                        </a:rPr>
                        <a:t>❌</a:t>
                      </a: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0000"/>
                          </a:solidFill>
                          <a:effectLst/>
                          <a:uLnTx/>
                          <a:uFillTx/>
                          <a:latin typeface="+mn-lt"/>
                          <a:ea typeface="+mn-ea"/>
                          <a:cs typeface="+mn-cs"/>
                        </a:rPr>
                        <a:t>❌</a:t>
                      </a: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sz="2800" b="0" i="0" kern="1200" dirty="0" smtClean="0">
                          <a:solidFill>
                            <a:srgbClr val="92D050"/>
                          </a:solidFill>
                          <a:effectLst/>
                          <a:latin typeface="+mn-lt"/>
                          <a:ea typeface="+mn-ea"/>
                          <a:cs typeface="+mn-cs"/>
                        </a:rPr>
                        <a:t>✔</a:t>
                      </a:r>
                      <a:endParaRPr lang="en-US" sz="2800" dirty="0">
                        <a:solidFill>
                          <a:srgbClr val="92D05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800" b="0" i="0" kern="1200" dirty="0" smtClean="0">
                          <a:solidFill>
                            <a:srgbClr val="FF0000"/>
                          </a:solidFill>
                          <a:effectLst/>
                          <a:latin typeface="+mn-lt"/>
                          <a:ea typeface="+mn-ea"/>
                          <a:cs typeface="+mn-cs"/>
                        </a:rPr>
                        <a:t>❌</a:t>
                      </a: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0000"/>
                          </a:solidFill>
                          <a:effectLst/>
                          <a:uLnTx/>
                          <a:uFillTx/>
                          <a:latin typeface="+mn-lt"/>
                          <a:ea typeface="+mn-ea"/>
                          <a:cs typeface="+mn-cs"/>
                        </a:rPr>
                        <a:t>❌</a:t>
                      </a: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sz="2800" b="0" i="0" kern="1200" dirty="0" smtClean="0">
                          <a:solidFill>
                            <a:srgbClr val="FF0000"/>
                          </a:solidFill>
                          <a:effectLst/>
                          <a:latin typeface="+mn-lt"/>
                          <a:ea typeface="+mn-ea"/>
                          <a:cs typeface="+mn-cs"/>
                        </a:rPr>
                        <a:t>❌</a:t>
                      </a: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84824773"/>
                  </a:ext>
                </a:extLst>
              </a:tr>
              <a:tr h="736445">
                <a:tc>
                  <a:txBody>
                    <a:bodyPr/>
                    <a:lstStyle/>
                    <a:p>
                      <a:pPr algn="ctr"/>
                      <a:endParaRPr lang="en-US" sz="2800" dirty="0"/>
                    </a:p>
                  </a:txBody>
                  <a:tcPr anchor="ctr"/>
                </a:tc>
                <a:tc>
                  <a:txBody>
                    <a:bodyPr/>
                    <a:lstStyle/>
                    <a:p>
                      <a:pPr algn="ctr"/>
                      <a:r>
                        <a:rPr lang="en-US" sz="2800" b="0" i="0" kern="1200" dirty="0" smtClean="0">
                          <a:solidFill>
                            <a:srgbClr val="FF0000"/>
                          </a:solidFill>
                          <a:effectLst/>
                          <a:latin typeface="+mn-lt"/>
                          <a:ea typeface="+mn-ea"/>
                          <a:cs typeface="+mn-cs"/>
                        </a:rPr>
                        <a:t>❌</a:t>
                      </a: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smtClean="0">
                          <a:solidFill>
                            <a:srgbClr val="92D050"/>
                          </a:solidFill>
                          <a:effectLst/>
                          <a:latin typeface="+mn-lt"/>
                          <a:ea typeface="+mn-ea"/>
                          <a:cs typeface="+mn-cs"/>
                        </a:rPr>
                        <a:t>✔</a:t>
                      </a:r>
                      <a:endParaRPr lang="en-US" sz="2800" dirty="0" smtClean="0">
                        <a:solidFill>
                          <a:srgbClr val="92D05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0000"/>
                          </a:solidFill>
                          <a:effectLst/>
                          <a:uLnTx/>
                          <a:uFillTx/>
                          <a:latin typeface="+mn-lt"/>
                          <a:ea typeface="+mn-ea"/>
                          <a:cs typeface="+mn-cs"/>
                        </a:rPr>
                        <a:t>❌</a:t>
                      </a: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sz="2800" b="0" i="0" kern="1200" dirty="0" smtClean="0">
                          <a:solidFill>
                            <a:srgbClr val="FF0000"/>
                          </a:solidFill>
                          <a:effectLst/>
                          <a:latin typeface="+mn-lt"/>
                          <a:ea typeface="+mn-ea"/>
                          <a:cs typeface="+mn-cs"/>
                        </a:rPr>
                        <a:t>❌</a:t>
                      </a: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800" b="0" i="0" kern="1200" dirty="0" smtClean="0">
                          <a:solidFill>
                            <a:srgbClr val="FF0000"/>
                          </a:solidFill>
                          <a:effectLst/>
                          <a:latin typeface="+mn-lt"/>
                          <a:ea typeface="+mn-ea"/>
                          <a:cs typeface="+mn-cs"/>
                        </a:rPr>
                        <a:t>❌</a:t>
                      </a: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smtClean="0">
                          <a:solidFill>
                            <a:srgbClr val="92D050"/>
                          </a:solidFill>
                          <a:effectLst/>
                          <a:latin typeface="+mn-lt"/>
                          <a:ea typeface="+mn-ea"/>
                          <a:cs typeface="+mn-cs"/>
                        </a:rPr>
                        <a:t>✔</a:t>
                      </a:r>
                      <a:endParaRPr lang="en-US" sz="2800" dirty="0" smtClean="0">
                        <a:solidFill>
                          <a:srgbClr val="92D05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0000"/>
                          </a:solidFill>
                          <a:effectLst/>
                          <a:uLnTx/>
                          <a:uFillTx/>
                          <a:latin typeface="+mn-lt"/>
                          <a:ea typeface="+mn-ea"/>
                          <a:cs typeface="+mn-cs"/>
                        </a:rPr>
                        <a:t>❌</a:t>
                      </a: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sz="2800" b="0" i="0" kern="1200" dirty="0" smtClean="0">
                          <a:solidFill>
                            <a:srgbClr val="FF0000"/>
                          </a:solidFill>
                          <a:effectLst/>
                          <a:latin typeface="+mn-lt"/>
                          <a:ea typeface="+mn-ea"/>
                          <a:cs typeface="+mn-cs"/>
                        </a:rPr>
                        <a:t>❌</a:t>
                      </a: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62307953"/>
                  </a:ext>
                </a:extLst>
              </a:tr>
              <a:tr h="736445">
                <a:tc>
                  <a:txBody>
                    <a:bodyPr/>
                    <a:lstStyle/>
                    <a:p>
                      <a:pPr algn="ctr"/>
                      <a:endParaRPr lang="en-US" sz="2800" dirty="0"/>
                    </a:p>
                  </a:txBody>
                  <a:tcPr anchor="ctr"/>
                </a:tc>
                <a:tc>
                  <a:txBody>
                    <a:bodyPr/>
                    <a:lstStyle/>
                    <a:p>
                      <a:pPr algn="ctr"/>
                      <a:r>
                        <a:rPr lang="en-US" sz="2800" b="0" i="0" kern="1200" dirty="0" smtClean="0">
                          <a:solidFill>
                            <a:srgbClr val="FF0000"/>
                          </a:solidFill>
                          <a:effectLst/>
                          <a:latin typeface="+mn-lt"/>
                          <a:ea typeface="+mn-ea"/>
                          <a:cs typeface="+mn-cs"/>
                        </a:rPr>
                        <a:t>❌</a:t>
                      </a: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0000"/>
                          </a:solidFill>
                          <a:effectLst/>
                          <a:uLnTx/>
                          <a:uFillTx/>
                          <a:latin typeface="+mn-lt"/>
                          <a:ea typeface="+mn-ea"/>
                          <a:cs typeface="+mn-cs"/>
                        </a:rPr>
                        <a:t>❌</a:t>
                      </a: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smtClean="0">
                          <a:solidFill>
                            <a:srgbClr val="92D050"/>
                          </a:solidFill>
                          <a:effectLst/>
                          <a:latin typeface="+mn-lt"/>
                          <a:ea typeface="+mn-ea"/>
                          <a:cs typeface="+mn-cs"/>
                        </a:rPr>
                        <a:t>✔</a:t>
                      </a:r>
                      <a:endParaRPr lang="en-US" sz="2800" dirty="0" smtClean="0">
                        <a:solidFill>
                          <a:srgbClr val="92D05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800" b="0" i="0" kern="1200" dirty="0" smtClean="0">
                          <a:solidFill>
                            <a:srgbClr val="FF0000"/>
                          </a:solidFill>
                          <a:effectLst/>
                          <a:latin typeface="+mn-lt"/>
                          <a:ea typeface="+mn-ea"/>
                          <a:cs typeface="+mn-cs"/>
                        </a:rPr>
                        <a:t>❌</a:t>
                      </a: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800" b="0" i="0" kern="1200" dirty="0" smtClean="0">
                          <a:solidFill>
                            <a:srgbClr val="FF0000"/>
                          </a:solidFill>
                          <a:effectLst/>
                          <a:latin typeface="+mn-lt"/>
                          <a:ea typeface="+mn-ea"/>
                          <a:cs typeface="+mn-cs"/>
                        </a:rPr>
                        <a:t>❌</a:t>
                      </a: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0000"/>
                          </a:solidFill>
                          <a:effectLst/>
                          <a:uLnTx/>
                          <a:uFillTx/>
                          <a:latin typeface="+mn-lt"/>
                          <a:ea typeface="+mn-ea"/>
                          <a:cs typeface="+mn-cs"/>
                        </a:rPr>
                        <a:t>❌</a:t>
                      </a: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smtClean="0">
                          <a:solidFill>
                            <a:srgbClr val="92D050"/>
                          </a:solidFill>
                          <a:effectLst/>
                          <a:latin typeface="+mn-lt"/>
                          <a:ea typeface="+mn-ea"/>
                          <a:cs typeface="+mn-cs"/>
                        </a:rPr>
                        <a:t>✔</a:t>
                      </a:r>
                      <a:endParaRPr lang="en-US" sz="2800" dirty="0" smtClean="0">
                        <a:solidFill>
                          <a:srgbClr val="92D05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800" b="0" i="0" kern="1200" dirty="0" smtClean="0">
                          <a:solidFill>
                            <a:srgbClr val="FF0000"/>
                          </a:solidFill>
                          <a:effectLst/>
                          <a:latin typeface="+mn-lt"/>
                          <a:ea typeface="+mn-ea"/>
                          <a:cs typeface="+mn-cs"/>
                        </a:rPr>
                        <a:t>❌</a:t>
                      </a: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85723613"/>
                  </a:ext>
                </a:extLst>
              </a:tr>
              <a:tr h="736445">
                <a:tc>
                  <a:txBody>
                    <a:bodyPr/>
                    <a:lstStyle/>
                    <a:p>
                      <a:pPr algn="ctr"/>
                      <a:endParaRPr lang="en-US" sz="2800" dirty="0"/>
                    </a:p>
                  </a:txBody>
                  <a:tcPr anchor="ctr"/>
                </a:tc>
                <a:tc>
                  <a:txBody>
                    <a:bodyPr/>
                    <a:lstStyle/>
                    <a:p>
                      <a:pPr algn="ctr"/>
                      <a:r>
                        <a:rPr lang="en-US" sz="2800" b="0" i="0" kern="1200" dirty="0" smtClean="0">
                          <a:solidFill>
                            <a:srgbClr val="FF0000"/>
                          </a:solidFill>
                          <a:effectLst/>
                          <a:latin typeface="+mn-lt"/>
                          <a:ea typeface="+mn-ea"/>
                          <a:cs typeface="+mn-cs"/>
                        </a:rPr>
                        <a:t>❌</a:t>
                      </a: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800" b="0" i="0" kern="1200" dirty="0" smtClean="0">
                          <a:solidFill>
                            <a:srgbClr val="FF0000"/>
                          </a:solidFill>
                          <a:effectLst/>
                          <a:latin typeface="+mn-lt"/>
                          <a:ea typeface="+mn-ea"/>
                          <a:cs typeface="+mn-cs"/>
                        </a:rPr>
                        <a:t>❌</a:t>
                      </a: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0000"/>
                          </a:solidFill>
                          <a:effectLst/>
                          <a:uLnTx/>
                          <a:uFillTx/>
                          <a:latin typeface="+mn-lt"/>
                          <a:ea typeface="+mn-ea"/>
                          <a:cs typeface="+mn-cs"/>
                        </a:rPr>
                        <a:t>❌</a:t>
                      </a: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92D050"/>
                          </a:solidFill>
                          <a:effectLst/>
                          <a:uLnTx/>
                          <a:uFillTx/>
                          <a:latin typeface="+mn-lt"/>
                          <a:ea typeface="+mn-ea"/>
                          <a:cs typeface="+mn-cs"/>
                        </a:rPr>
                        <a:t>✔</a:t>
                      </a:r>
                      <a:endParaRPr kumimoji="0" lang="en-US" sz="2800" b="0" i="0" u="none" strike="noStrike" kern="1200" cap="none" spc="0" normalizeH="0" baseline="0" noProof="0" dirty="0" smtClean="0">
                        <a:ln>
                          <a:noFill/>
                        </a:ln>
                        <a:solidFill>
                          <a:srgbClr val="92D05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sz="2800" b="0" i="0" kern="1200" dirty="0" smtClean="0">
                          <a:solidFill>
                            <a:srgbClr val="FF0000"/>
                          </a:solidFill>
                          <a:effectLst/>
                          <a:latin typeface="+mn-lt"/>
                          <a:ea typeface="+mn-ea"/>
                          <a:cs typeface="+mn-cs"/>
                        </a:rPr>
                        <a:t>❌</a:t>
                      </a: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sz="2800" b="0" i="0" kern="1200" dirty="0" smtClean="0">
                          <a:solidFill>
                            <a:srgbClr val="FF0000"/>
                          </a:solidFill>
                          <a:effectLst/>
                          <a:latin typeface="+mn-lt"/>
                          <a:ea typeface="+mn-ea"/>
                          <a:cs typeface="+mn-cs"/>
                        </a:rPr>
                        <a:t>❌</a:t>
                      </a: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0000"/>
                          </a:solidFill>
                          <a:effectLst/>
                          <a:uLnTx/>
                          <a:uFillTx/>
                          <a:latin typeface="+mn-lt"/>
                          <a:ea typeface="+mn-ea"/>
                          <a:cs typeface="+mn-cs"/>
                        </a:rPr>
                        <a:t>❌</a:t>
                      </a:r>
                      <a:endParaRPr kumimoji="0" lang="en-US" sz="2800" b="0" i="0" u="none" strike="noStrike" kern="1200" cap="none" spc="0" normalizeH="0" baseline="0" noProof="0" dirty="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sz="2800" b="0" i="0" kern="1200" dirty="0" smtClean="0">
                          <a:solidFill>
                            <a:srgbClr val="FF0000"/>
                          </a:solidFill>
                          <a:effectLst/>
                          <a:latin typeface="+mn-lt"/>
                          <a:ea typeface="+mn-ea"/>
                          <a:cs typeface="+mn-cs"/>
                        </a:rPr>
                        <a:t>❌</a:t>
                      </a:r>
                      <a:endParaRPr lang="en-US" sz="2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911400728"/>
                  </a:ext>
                </a:extLst>
              </a:tr>
              <a:tr h="736445">
                <a:tc>
                  <a:txBody>
                    <a:bodyPr/>
                    <a:lstStyle/>
                    <a:p>
                      <a:pPr algn="ctr"/>
                      <a:r>
                        <a:rPr lang="en-US" sz="2800" dirty="0" smtClean="0"/>
                        <a:t>OS kernel</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92D050"/>
                          </a:solidFill>
                          <a:effectLst/>
                          <a:uLnTx/>
                          <a:uFillTx/>
                          <a:latin typeface="Rockwell" panose="02060603020205020403"/>
                          <a:ea typeface="+mn-ea"/>
                          <a:cs typeface="+mn-cs"/>
                        </a:rPr>
                        <a:t>✔</a:t>
                      </a:r>
                      <a:endParaRPr kumimoji="0" lang="en-US" sz="2800" b="0" i="0" u="none" strike="noStrike" kern="1200" cap="none" spc="0" normalizeH="0" baseline="0" noProof="0" dirty="0" smtClean="0">
                        <a:ln>
                          <a:noFill/>
                        </a:ln>
                        <a:solidFill>
                          <a:srgbClr val="92D05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92D050"/>
                          </a:solidFill>
                          <a:effectLst/>
                          <a:uLnTx/>
                          <a:uFillTx/>
                          <a:latin typeface="Rockwell" panose="02060603020205020403"/>
                          <a:ea typeface="+mn-ea"/>
                          <a:cs typeface="+mn-cs"/>
                        </a:rPr>
                        <a:t>✔</a:t>
                      </a:r>
                      <a:endParaRPr kumimoji="0" lang="en-US" sz="2800" b="0" i="0" u="none" strike="noStrike" kern="1200" cap="none" spc="0" normalizeH="0" baseline="0" noProof="0" dirty="0" smtClean="0">
                        <a:ln>
                          <a:noFill/>
                        </a:ln>
                        <a:solidFill>
                          <a:srgbClr val="92D05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92D050"/>
                          </a:solidFill>
                          <a:effectLst/>
                          <a:uLnTx/>
                          <a:uFillTx/>
                          <a:latin typeface="Rockwell" panose="02060603020205020403"/>
                          <a:ea typeface="+mn-ea"/>
                          <a:cs typeface="+mn-cs"/>
                        </a:rPr>
                        <a:t>✔</a:t>
                      </a:r>
                      <a:endParaRPr kumimoji="0" lang="en-US" sz="2800" b="0" i="0" u="none" strike="noStrike" kern="1200" cap="none" spc="0" normalizeH="0" baseline="0" noProof="0" dirty="0" smtClean="0">
                        <a:ln>
                          <a:noFill/>
                        </a:ln>
                        <a:solidFill>
                          <a:srgbClr val="92D05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92D050"/>
                          </a:solidFill>
                          <a:effectLst/>
                          <a:uLnTx/>
                          <a:uFillTx/>
                          <a:latin typeface="+mn-lt"/>
                          <a:ea typeface="+mn-ea"/>
                          <a:cs typeface="+mn-cs"/>
                        </a:rPr>
                        <a:t>✔</a:t>
                      </a:r>
                      <a:endParaRPr kumimoji="0" lang="en-US" sz="2800" b="0" i="0" u="none" strike="noStrike" kern="1200" cap="none" spc="0" normalizeH="0" baseline="0" noProof="0" dirty="0" smtClean="0">
                        <a:ln>
                          <a:noFill/>
                        </a:ln>
                        <a:solidFill>
                          <a:srgbClr val="92D05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92D050"/>
                          </a:solidFill>
                          <a:effectLst/>
                          <a:uLnTx/>
                          <a:uFillTx/>
                          <a:latin typeface="Rockwell" panose="02060603020205020403"/>
                          <a:ea typeface="+mn-ea"/>
                          <a:cs typeface="+mn-cs"/>
                        </a:rPr>
                        <a:t>✔</a:t>
                      </a:r>
                      <a:endParaRPr kumimoji="0" lang="en-US" sz="2800" b="0" i="0" u="none" strike="noStrike" kern="1200" cap="none" spc="0" normalizeH="0" baseline="0" noProof="0" dirty="0" smtClean="0">
                        <a:ln>
                          <a:noFill/>
                        </a:ln>
                        <a:solidFill>
                          <a:srgbClr val="92D05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92D050"/>
                          </a:solidFill>
                          <a:effectLst/>
                          <a:uLnTx/>
                          <a:uFillTx/>
                          <a:latin typeface="Rockwell" panose="02060603020205020403"/>
                          <a:ea typeface="+mn-ea"/>
                          <a:cs typeface="+mn-cs"/>
                        </a:rPr>
                        <a:t>✔</a:t>
                      </a:r>
                      <a:endParaRPr kumimoji="0" lang="en-US" sz="2800" b="0" i="0" u="none" strike="noStrike" kern="1200" cap="none" spc="0" normalizeH="0" baseline="0" noProof="0" dirty="0" smtClean="0">
                        <a:ln>
                          <a:noFill/>
                        </a:ln>
                        <a:solidFill>
                          <a:srgbClr val="92D05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92D050"/>
                          </a:solidFill>
                          <a:effectLst/>
                          <a:uLnTx/>
                          <a:uFillTx/>
                          <a:latin typeface="Rockwell" panose="02060603020205020403"/>
                          <a:ea typeface="+mn-ea"/>
                          <a:cs typeface="+mn-cs"/>
                        </a:rPr>
                        <a:t>✔</a:t>
                      </a:r>
                      <a:endParaRPr kumimoji="0" lang="en-US" sz="2800" b="0" i="0" u="none" strike="noStrike" kern="1200" cap="none" spc="0" normalizeH="0" baseline="0" noProof="0" dirty="0" smtClean="0">
                        <a:ln>
                          <a:noFill/>
                        </a:ln>
                        <a:solidFill>
                          <a:srgbClr val="92D050"/>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smtClean="0">
                          <a:solidFill>
                            <a:srgbClr val="92D050"/>
                          </a:solidFill>
                          <a:effectLst/>
                          <a:latin typeface="+mn-lt"/>
                          <a:ea typeface="+mn-ea"/>
                          <a:cs typeface="+mn-cs"/>
                        </a:rPr>
                        <a:t>✔</a:t>
                      </a:r>
                      <a:endParaRPr lang="en-US" sz="2800" dirty="0" smtClean="0">
                        <a:solidFill>
                          <a:srgbClr val="92D05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42286858"/>
                  </a:ext>
                </a:extLst>
              </a:tr>
            </a:tbl>
          </a:graphicData>
        </a:graphic>
      </p:graphicFrame>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371" y="2978340"/>
            <a:ext cx="640080" cy="64008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371" y="4490309"/>
            <a:ext cx="640080" cy="6400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0328" y="2148553"/>
            <a:ext cx="640080" cy="640080"/>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1981" y="2178525"/>
            <a:ext cx="640080" cy="64008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0435" y="2159239"/>
            <a:ext cx="640080" cy="640080"/>
          </a:xfrm>
          <a:prstGeom prst="rect">
            <a:avLst/>
          </a:prstGeom>
        </p:spPr>
      </p:pic>
      <p:pic>
        <p:nvPicPr>
          <p:cNvPr id="6" name="Picture 5"/>
          <p:cNvPicPr>
            <a:picLocks noChangeAspect="1"/>
          </p:cNvPicPr>
          <p:nvPr/>
        </p:nvPicPr>
        <p:blipFill>
          <a:blip r:embed="rId7"/>
          <a:stretch>
            <a:fillRect/>
          </a:stretch>
        </p:blipFill>
        <p:spPr>
          <a:xfrm>
            <a:off x="6452700" y="2074359"/>
            <a:ext cx="1032391" cy="822960"/>
          </a:xfrm>
          <a:prstGeom prst="rect">
            <a:avLst/>
          </a:prstGeom>
        </p:spPr>
      </p:pic>
      <p:pic>
        <p:nvPicPr>
          <p:cNvPr id="7" name="Picture 6"/>
          <p:cNvPicPr>
            <a:picLocks noChangeAspect="1"/>
          </p:cNvPicPr>
          <p:nvPr/>
        </p:nvPicPr>
        <p:blipFill>
          <a:blip r:embed="rId8"/>
          <a:stretch>
            <a:fillRect/>
          </a:stretch>
        </p:blipFill>
        <p:spPr>
          <a:xfrm>
            <a:off x="8805128" y="2074385"/>
            <a:ext cx="1032389" cy="822960"/>
          </a:xfrm>
          <a:prstGeom prst="rect">
            <a:avLst/>
          </a:prstGeom>
        </p:spPr>
      </p:pic>
      <p:pic>
        <p:nvPicPr>
          <p:cNvPr id="12" name="Picture 11"/>
          <p:cNvPicPr>
            <a:picLocks noChangeAspect="1"/>
          </p:cNvPicPr>
          <p:nvPr/>
        </p:nvPicPr>
        <p:blipFill>
          <a:blip r:embed="rId9"/>
          <a:stretch>
            <a:fillRect/>
          </a:stretch>
        </p:blipFill>
        <p:spPr>
          <a:xfrm>
            <a:off x="7600294" y="2074359"/>
            <a:ext cx="1032389" cy="822960"/>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217" y="3734324"/>
            <a:ext cx="640080" cy="640080"/>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295" y="2181615"/>
            <a:ext cx="822960" cy="617220"/>
          </a:xfrm>
          <a:prstGeom prst="rect">
            <a:avLst/>
          </a:prstGeom>
        </p:spPr>
      </p:pic>
      <p:sp>
        <p:nvSpPr>
          <p:cNvPr id="37" name="Right Triangle 36"/>
          <p:cNvSpPr/>
          <p:nvPr/>
        </p:nvSpPr>
        <p:spPr>
          <a:xfrm flipH="1" flipV="1">
            <a:off x="1170511" y="4597108"/>
            <a:ext cx="320040" cy="906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p:cNvSpPr/>
          <p:nvPr/>
        </p:nvSpPr>
        <p:spPr>
          <a:xfrm flipV="1">
            <a:off x="850047" y="4594434"/>
            <a:ext cx="320040" cy="93281"/>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p:cNvSpPr/>
          <p:nvPr/>
        </p:nvSpPr>
        <p:spPr>
          <a:xfrm flipH="1" flipV="1">
            <a:off x="1174079" y="3842713"/>
            <a:ext cx="320040" cy="906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p:cNvSpPr/>
          <p:nvPr/>
        </p:nvSpPr>
        <p:spPr>
          <a:xfrm flipV="1">
            <a:off x="853615" y="3840039"/>
            <a:ext cx="320040" cy="93281"/>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Triangle 43"/>
          <p:cNvSpPr/>
          <p:nvPr/>
        </p:nvSpPr>
        <p:spPr>
          <a:xfrm flipH="1" flipV="1">
            <a:off x="1173164" y="3081736"/>
            <a:ext cx="320040" cy="906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Triangle 44"/>
          <p:cNvSpPr/>
          <p:nvPr/>
        </p:nvSpPr>
        <p:spPr>
          <a:xfrm flipV="1">
            <a:off x="852700" y="3079062"/>
            <a:ext cx="320040" cy="93281"/>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3797" y="2153337"/>
            <a:ext cx="640080" cy="640080"/>
          </a:xfrm>
          <a:prstGeom prst="rect">
            <a:avLst/>
          </a:prstGeom>
        </p:spPr>
      </p:pic>
      <p:sp>
        <p:nvSpPr>
          <p:cNvPr id="50" name="Right Triangle 49"/>
          <p:cNvSpPr/>
          <p:nvPr/>
        </p:nvSpPr>
        <p:spPr>
          <a:xfrm flipH="1" flipV="1">
            <a:off x="3764659" y="2261726"/>
            <a:ext cx="320040" cy="906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Triangle 50"/>
          <p:cNvSpPr/>
          <p:nvPr/>
        </p:nvSpPr>
        <p:spPr>
          <a:xfrm flipV="1">
            <a:off x="3444195" y="2259052"/>
            <a:ext cx="320040" cy="93281"/>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8055" y="2168368"/>
            <a:ext cx="640080" cy="640080"/>
          </a:xfrm>
          <a:prstGeom prst="rect">
            <a:avLst/>
          </a:prstGeom>
        </p:spPr>
      </p:pic>
      <p:sp>
        <p:nvSpPr>
          <p:cNvPr id="54" name="Right Triangle 53"/>
          <p:cNvSpPr/>
          <p:nvPr/>
        </p:nvSpPr>
        <p:spPr>
          <a:xfrm flipV="1">
            <a:off x="4515731" y="2272493"/>
            <a:ext cx="320040" cy="93281"/>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8786" y="2153337"/>
            <a:ext cx="640080" cy="640080"/>
          </a:xfrm>
          <a:prstGeom prst="rect">
            <a:avLst/>
          </a:prstGeom>
        </p:spPr>
      </p:pic>
      <p:sp>
        <p:nvSpPr>
          <p:cNvPr id="59" name="Right Triangle 58"/>
          <p:cNvSpPr/>
          <p:nvPr/>
        </p:nvSpPr>
        <p:spPr>
          <a:xfrm flipH="1" flipV="1">
            <a:off x="2689579" y="2256733"/>
            <a:ext cx="320040" cy="906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Triangle 59"/>
          <p:cNvSpPr/>
          <p:nvPr/>
        </p:nvSpPr>
        <p:spPr>
          <a:xfrm flipV="1">
            <a:off x="2367527" y="2254059"/>
            <a:ext cx="320040" cy="93281"/>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Triangle 29"/>
          <p:cNvSpPr/>
          <p:nvPr/>
        </p:nvSpPr>
        <p:spPr>
          <a:xfrm flipH="1" flipV="1">
            <a:off x="4843175" y="2275167"/>
            <a:ext cx="320040" cy="906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45940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67677" y="2633627"/>
          <a:ext cx="11862742" cy="3474720"/>
        </p:xfrm>
        <a:graphic>
          <a:graphicData uri="http://schemas.openxmlformats.org/drawingml/2006/table">
            <a:tbl>
              <a:tblPr/>
              <a:tblGrid>
                <a:gridCol w="3954247">
                  <a:extLst>
                    <a:ext uri="{9D8B030D-6E8A-4147-A177-3AD203B41FA5}">
                      <a16:colId xmlns:a16="http://schemas.microsoft.com/office/drawing/2014/main" val="2010162243"/>
                    </a:ext>
                  </a:extLst>
                </a:gridCol>
                <a:gridCol w="4473474">
                  <a:extLst>
                    <a:ext uri="{9D8B030D-6E8A-4147-A177-3AD203B41FA5}">
                      <a16:colId xmlns:a16="http://schemas.microsoft.com/office/drawing/2014/main" val="3474508734"/>
                    </a:ext>
                  </a:extLst>
                </a:gridCol>
                <a:gridCol w="3435021">
                  <a:extLst>
                    <a:ext uri="{9D8B030D-6E8A-4147-A177-3AD203B41FA5}">
                      <a16:colId xmlns:a16="http://schemas.microsoft.com/office/drawing/2014/main" val="2150648982"/>
                    </a:ext>
                  </a:extLst>
                </a:gridCol>
              </a:tblGrid>
              <a:tr h="339202">
                <a:tc>
                  <a:txBody>
                    <a:bodyPr/>
                    <a:lstStyle/>
                    <a:p>
                      <a:pPr algn="ctr">
                        <a:lnSpc>
                          <a:spcPct val="100000"/>
                        </a:lnSpc>
                        <a:spcBef>
                          <a:spcPts val="0"/>
                        </a:spcBef>
                        <a:spcAft>
                          <a:spcPts val="0"/>
                        </a:spcAft>
                      </a:pPr>
                      <a:r>
                        <a:rPr lang="en-US" sz="2400" b="0" dirty="0" smtClean="0">
                          <a:solidFill>
                            <a:schemeClr val="tx1"/>
                          </a:solidFill>
                          <a:latin typeface="+mn-lt"/>
                        </a:rPr>
                        <a:t>MemoryMonRWX*</a:t>
                      </a:r>
                    </a:p>
                  </a:txBody>
                  <a:tcPr anchor="ctr">
                    <a:lnL w="28575" cmpd="sng">
                      <a:solidFill>
                        <a:schemeClr val="accent1">
                          <a:lumMod val="60000"/>
                          <a:lumOff val="40000"/>
                        </a:schemeClr>
                      </a:solidFill>
                      <a:prstDash val="solid"/>
                    </a:lnL>
                    <a:lnR w="28575" cap="flat" cmpd="sng" algn="ctr">
                      <a:solidFill>
                        <a:schemeClr val="accent1">
                          <a:lumMod val="60000"/>
                          <a:lumOff val="40000"/>
                        </a:schemeClr>
                      </a:solidFill>
                      <a:prstDash val="solid"/>
                      <a:round/>
                      <a:headEnd type="none" w="med" len="med"/>
                      <a:tailEnd type="none" w="med" len="med"/>
                    </a:lnR>
                    <a:lnT w="28575" cmpd="sng">
                      <a:solidFill>
                        <a:schemeClr val="accent1">
                          <a:lumMod val="60000"/>
                          <a:lumOff val="40000"/>
                        </a:schemeClr>
                      </a:solidFill>
                      <a:prstDash val="solid"/>
                    </a:lnT>
                    <a:lnB w="28575" cap="flat" cmpd="sng" algn="ctr">
                      <a:solidFill>
                        <a:schemeClr val="accent1">
                          <a:lumMod val="60000"/>
                          <a:lumOff val="40000"/>
                        </a:schemeClr>
                      </a:solidFill>
                      <a:prstDash val="solid"/>
                      <a:round/>
                      <a:headEnd type="none" w="med" len="med"/>
                      <a:tailEnd type="none" w="med" len="med"/>
                    </a:lnB>
                    <a:solidFill>
                      <a:schemeClr val="tx2">
                        <a:lumMod val="25000"/>
                      </a:schemeClr>
                    </a:solidFill>
                  </a:tcPr>
                </a:tc>
                <a:tc>
                  <a:txBody>
                    <a:bodyPr/>
                    <a:lstStyle/>
                    <a:p>
                      <a:pPr algn="ctr">
                        <a:lnSpc>
                          <a:spcPct val="100000"/>
                        </a:lnSpc>
                        <a:spcBef>
                          <a:spcPts val="0"/>
                        </a:spcBef>
                        <a:spcAft>
                          <a:spcPts val="0"/>
                        </a:spcAft>
                      </a:pPr>
                      <a:r>
                        <a:rPr lang="en-US" sz="2400" b="0" dirty="0" err="1" smtClean="0">
                          <a:solidFill>
                            <a:schemeClr val="tx1"/>
                          </a:solidFill>
                          <a:latin typeface="+mn-lt"/>
                        </a:rPr>
                        <a:t>DdiMon</a:t>
                      </a:r>
                      <a:r>
                        <a:rPr lang="en-US" sz="2400" b="0" dirty="0" smtClean="0">
                          <a:solidFill>
                            <a:schemeClr val="tx1"/>
                          </a:solidFill>
                          <a:latin typeface="+mn-lt"/>
                        </a:rPr>
                        <a:t>*</a:t>
                      </a:r>
                      <a:endParaRPr lang="en-US" sz="2400" b="0" dirty="0">
                        <a:solidFill>
                          <a:schemeClr val="tx1"/>
                        </a:solidFill>
                        <a:latin typeface="+mn-lt"/>
                      </a:endParaRPr>
                    </a:p>
                  </a:txBody>
                  <a:tcPr anchor="ctr">
                    <a:lnL w="28575" cap="flat" cmpd="sng" algn="ctr">
                      <a:solidFill>
                        <a:schemeClr val="accent1">
                          <a:lumMod val="60000"/>
                          <a:lumOff val="40000"/>
                        </a:schemeClr>
                      </a:solidFill>
                      <a:prstDash val="solid"/>
                      <a:round/>
                      <a:headEnd type="none" w="med" len="med"/>
                      <a:tailEnd type="none" w="med" len="med"/>
                    </a:lnL>
                    <a:lnR w="28575" cap="flat" cmpd="sng" algn="ctr">
                      <a:solidFill>
                        <a:schemeClr val="accent1">
                          <a:lumMod val="60000"/>
                          <a:lumOff val="40000"/>
                        </a:schemeClr>
                      </a:solidFill>
                      <a:prstDash val="solid"/>
                      <a:round/>
                      <a:headEnd type="none" w="med" len="med"/>
                      <a:tailEnd type="none" w="med" len="med"/>
                    </a:lnR>
                    <a:lnT w="28575" cmpd="sng">
                      <a:solidFill>
                        <a:schemeClr val="accent1">
                          <a:lumMod val="60000"/>
                          <a:lumOff val="40000"/>
                        </a:schemeClr>
                      </a:solidFill>
                      <a:prstDash val="solid"/>
                    </a:lnT>
                    <a:lnB w="28575" cmpd="sng">
                      <a:solidFill>
                        <a:schemeClr val="accent1">
                          <a:lumMod val="60000"/>
                          <a:lumOff val="40000"/>
                        </a:schemeClr>
                      </a:solidFill>
                      <a:prstDash val="solid"/>
                    </a:lnB>
                    <a:solidFill>
                      <a:schemeClr val="tx2">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smtClean="0">
                          <a:solidFill>
                            <a:schemeClr val="tx1"/>
                          </a:solidFill>
                          <a:latin typeface="+mn-lt"/>
                        </a:rPr>
                        <a:t>Memory Access Policy</a:t>
                      </a:r>
                    </a:p>
                  </a:txBody>
                  <a:tcPr anchor="ctr">
                    <a:lnL w="28575" cap="flat" cmpd="sng" algn="ctr">
                      <a:solidFill>
                        <a:schemeClr val="accent1">
                          <a:lumMod val="60000"/>
                          <a:lumOff val="40000"/>
                        </a:schemeClr>
                      </a:solidFill>
                      <a:prstDash val="solid"/>
                      <a:round/>
                      <a:headEnd type="none" w="med" len="med"/>
                      <a:tailEnd type="none" w="med" len="med"/>
                    </a:lnL>
                    <a:lnR w="28575" cmpd="sng">
                      <a:solidFill>
                        <a:schemeClr val="accent1">
                          <a:lumMod val="60000"/>
                          <a:lumOff val="40000"/>
                        </a:schemeClr>
                      </a:solidFill>
                      <a:prstDash val="solid"/>
                    </a:lnR>
                    <a:lnT w="28575" cmpd="sng">
                      <a:solidFill>
                        <a:schemeClr val="accent1">
                          <a:lumMod val="60000"/>
                          <a:lumOff val="40000"/>
                        </a:schemeClr>
                      </a:solidFill>
                      <a:prstDash val="solid"/>
                    </a:lnT>
                    <a:lnB w="28575" cap="flat" cmpd="sng" algn="ctr">
                      <a:solidFill>
                        <a:schemeClr val="accent1">
                          <a:lumMod val="60000"/>
                          <a:lumOff val="40000"/>
                        </a:schemeClr>
                      </a:solidFill>
                      <a:prstDash val="solid"/>
                      <a:round/>
                      <a:headEnd type="none" w="med" len="med"/>
                      <a:tailEnd type="none" w="med" len="med"/>
                    </a:lnB>
                    <a:solidFill>
                      <a:schemeClr val="tx2">
                        <a:lumMod val="25000"/>
                      </a:schemeClr>
                    </a:solidFill>
                  </a:tcPr>
                </a:tc>
                <a:extLst>
                  <a:ext uri="{0D108BD9-81ED-4DB2-BD59-A6C34878D82A}">
                    <a16:rowId xmlns:a16="http://schemas.microsoft.com/office/drawing/2014/main" val="4250892246"/>
                  </a:ext>
                </a:extLst>
              </a:tr>
              <a:tr h="1481666">
                <a:tc gridSpan="3">
                  <a:txBody>
                    <a:bodyPr/>
                    <a:lstStyle/>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txBody>
                  <a:tcPr anchor="ctr">
                    <a:lnL w="28575" cmpd="sng">
                      <a:solidFill>
                        <a:schemeClr val="accent1">
                          <a:lumMod val="60000"/>
                          <a:lumOff val="40000"/>
                        </a:schemeClr>
                      </a:solidFill>
                      <a:prstDash val="solid"/>
                    </a:lnL>
                    <a:lnR w="28575" cap="flat" cmpd="sng" algn="ctr">
                      <a:solidFill>
                        <a:schemeClr val="accent1">
                          <a:lumMod val="60000"/>
                          <a:lumOff val="40000"/>
                        </a:schemeClr>
                      </a:solidFill>
                      <a:prstDash val="solid"/>
                      <a:round/>
                      <a:headEnd type="none" w="med" len="med"/>
                      <a:tailEnd type="none" w="med" len="med"/>
                    </a:lnR>
                    <a:lnT w="28575" cap="flat" cmpd="sng" algn="ctr">
                      <a:solidFill>
                        <a:schemeClr val="accent1">
                          <a:lumMod val="60000"/>
                          <a:lumOff val="40000"/>
                        </a:schemeClr>
                      </a:solidFill>
                      <a:prstDash val="solid"/>
                      <a:round/>
                      <a:headEnd type="none" w="med" len="med"/>
                      <a:tailEnd type="none" w="med" len="med"/>
                    </a:lnT>
                    <a:lnB w="28575" cap="flat" cmpd="sng" algn="ctr">
                      <a:solidFill>
                        <a:schemeClr val="accent1">
                          <a:lumMod val="60000"/>
                          <a:lumOff val="40000"/>
                        </a:schemeClr>
                      </a:solidFill>
                      <a:prstDash val="solid"/>
                      <a:round/>
                      <a:headEnd type="none" w="med" len="med"/>
                      <a:tailEnd type="none" w="med" len="med"/>
                    </a:lnB>
                  </a:tcPr>
                </a:tc>
                <a:tc hMerge="1">
                  <a:txBody>
                    <a:bodyPr/>
                    <a:lstStyle/>
                    <a:p>
                      <a:endParaRPr lang="en-US" dirty="0"/>
                    </a:p>
                  </a:txBody>
                  <a:tcPr>
                    <a:lnL w="28575" cmpd="sng">
                      <a:solidFill>
                        <a:schemeClr val="accent1">
                          <a:lumMod val="60000"/>
                          <a:lumOff val="40000"/>
                        </a:schemeClr>
                      </a:solidFill>
                      <a:prstDash val="solid"/>
                    </a:lnL>
                    <a:lnR w="28575" cap="flat" cmpd="sng" algn="ctr">
                      <a:solidFill>
                        <a:schemeClr val="accent1">
                          <a:lumMod val="60000"/>
                          <a:lumOff val="40000"/>
                        </a:schemeClr>
                      </a:solidFill>
                      <a:prstDash val="solid"/>
                      <a:round/>
                      <a:headEnd type="none" w="med" len="med"/>
                      <a:tailEnd type="none" w="med" len="med"/>
                    </a:lnR>
                    <a:lnT w="28575" cap="flat" cmpd="sng" algn="ctr">
                      <a:solidFill>
                        <a:schemeClr val="accent1">
                          <a:lumMod val="60000"/>
                          <a:lumOff val="40000"/>
                        </a:schemeClr>
                      </a:solidFill>
                      <a:prstDash val="solid"/>
                      <a:round/>
                      <a:headEnd type="none" w="med" len="med"/>
                      <a:tailEnd type="none" w="med" len="med"/>
                    </a:lnT>
                    <a:lnB w="28575" cmpd="sng">
                      <a:solidFill>
                        <a:schemeClr val="accent1">
                          <a:lumMod val="60000"/>
                          <a:lumOff val="40000"/>
                        </a:schemeClr>
                      </a:solidFill>
                      <a:prstDash val="solid"/>
                    </a:lnB>
                  </a:tcPr>
                </a:tc>
                <a:tc hMerge="1">
                  <a:txBody>
                    <a:bodyPr/>
                    <a:lstStyle/>
                    <a:p>
                      <a:endParaRPr lang="en-US" sz="2400" b="1" dirty="0">
                        <a:solidFill>
                          <a:schemeClr val="tx1"/>
                        </a:solidFill>
                        <a:latin typeface="+mn-lt"/>
                      </a:endParaRPr>
                    </a:p>
                  </a:txBody>
                  <a:tcPr>
                    <a:lnL w="28575" cmpd="sng">
                      <a:solidFill>
                        <a:schemeClr val="accent1">
                          <a:lumMod val="60000"/>
                          <a:lumOff val="40000"/>
                        </a:schemeClr>
                      </a:solidFill>
                      <a:prstDash val="solid"/>
                    </a:lnL>
                    <a:lnR w="28575" cmpd="sng">
                      <a:solidFill>
                        <a:schemeClr val="accent1">
                          <a:lumMod val="60000"/>
                          <a:lumOff val="40000"/>
                        </a:schemeClr>
                      </a:solidFill>
                      <a:prstDash val="solid"/>
                    </a:lnR>
                    <a:lnT w="28575" cap="flat" cmpd="sng" algn="ctr">
                      <a:solidFill>
                        <a:schemeClr val="accent1">
                          <a:lumMod val="60000"/>
                          <a:lumOff val="40000"/>
                        </a:schemeClr>
                      </a:solidFill>
                      <a:prstDash val="solid"/>
                      <a:round/>
                      <a:headEnd type="none" w="med" len="med"/>
                      <a:tailEnd type="none" w="med" len="med"/>
                    </a:lnT>
                    <a:lnB w="28575" cmpd="sng">
                      <a:solidFill>
                        <a:schemeClr val="accent1">
                          <a:lumMod val="60000"/>
                          <a:lumOff val="40000"/>
                        </a:schemeClr>
                      </a:solidFill>
                      <a:prstDash val="solid"/>
                    </a:lnB>
                  </a:tcPr>
                </a:tc>
                <a:extLst>
                  <a:ext uri="{0D108BD9-81ED-4DB2-BD59-A6C34878D82A}">
                    <a16:rowId xmlns:a16="http://schemas.microsoft.com/office/drawing/2014/main" val="2099411104"/>
                  </a:ext>
                </a:extLst>
              </a:tr>
            </a:tbl>
          </a:graphicData>
        </a:graphic>
      </p:graphicFrame>
      <p:sp>
        <p:nvSpPr>
          <p:cNvPr id="5" name="Rectangle 4"/>
          <p:cNvSpPr/>
          <p:nvPr/>
        </p:nvSpPr>
        <p:spPr>
          <a:xfrm>
            <a:off x="8788400" y="1397175"/>
            <a:ext cx="2633875" cy="830997"/>
          </a:xfrm>
          <a:prstGeom prst="rect">
            <a:avLst/>
          </a:prstGeom>
          <a:ln w="12700">
            <a:solidFill>
              <a:schemeClr val="tx1"/>
            </a:solidFill>
          </a:ln>
        </p:spPr>
        <p:txBody>
          <a:bodyPr wrap="square">
            <a:spAutoFit/>
          </a:bodyPr>
          <a:lstStyle/>
          <a:p>
            <a:pPr marL="0" marR="0" lvl="0" indent="0" algn="ctr" defTabSz="457200" rtl="0" eaLnBrk="1" fontAlgn="auto" latinLnBrk="0" hangingPunct="1">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EPT violations: read, write, exec</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cxnSp>
        <p:nvCxnSpPr>
          <p:cNvPr id="7" name="Straight Arrow Connector 6"/>
          <p:cNvCxnSpPr/>
          <p:nvPr/>
        </p:nvCxnSpPr>
        <p:spPr>
          <a:xfrm>
            <a:off x="10105337" y="2247702"/>
            <a:ext cx="0" cy="376304"/>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11048" y="1397175"/>
            <a:ext cx="1633216" cy="830997"/>
          </a:xfrm>
          <a:prstGeom prst="rect">
            <a:avLst/>
          </a:prstGeom>
          <a:ln w="12700">
            <a:solidFill>
              <a:schemeClr val="tx1"/>
            </a:solidFill>
          </a:ln>
        </p:spPr>
        <p:txBody>
          <a:bodyPr wrap="square">
            <a:spAutoFit/>
          </a:bodyPr>
          <a:lstStyle/>
          <a:p>
            <a:pPr lvl="0" algn="ctr">
              <a:defRPr/>
            </a:pPr>
            <a:r>
              <a:rPr lang="en-US" sz="2400" dirty="0">
                <a:solidFill>
                  <a:prstClr val="white"/>
                </a:solidFill>
              </a:rPr>
              <a:t>Process is created</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cxnSp>
        <p:nvCxnSpPr>
          <p:cNvPr id="14" name="Straight Arrow Connector 13"/>
          <p:cNvCxnSpPr>
            <a:stCxn id="13" idx="2"/>
          </p:cNvCxnSpPr>
          <p:nvPr/>
        </p:nvCxnSpPr>
        <p:spPr>
          <a:xfrm>
            <a:off x="1227656" y="2228172"/>
            <a:ext cx="8477" cy="405455"/>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249332" y="1397175"/>
            <a:ext cx="2125135" cy="830997"/>
          </a:xfrm>
          <a:prstGeom prst="rect">
            <a:avLst/>
          </a:prstGeom>
          <a:ln w="12700">
            <a:solidFill>
              <a:schemeClr val="tx1"/>
            </a:solidFill>
          </a:ln>
        </p:spPr>
        <p:txBody>
          <a:bodyPr wrap="square">
            <a:spAutoFit/>
          </a:bodyPr>
          <a:lstStyle/>
          <a:p>
            <a:pPr algn="ctr">
              <a:defRPr/>
            </a:pPr>
            <a:r>
              <a:rPr lang="en-US" sz="2400" dirty="0">
                <a:solidFill>
                  <a:prstClr val="white"/>
                </a:solidFill>
                <a:latin typeface="Rockwell" panose="02060603020205020403"/>
              </a:rPr>
              <a:t>Memory is allocated</a:t>
            </a:r>
          </a:p>
        </p:txBody>
      </p:sp>
      <p:cxnSp>
        <p:nvCxnSpPr>
          <p:cNvPr id="25" name="Straight Arrow Connector 24"/>
          <p:cNvCxnSpPr/>
          <p:nvPr/>
        </p:nvCxnSpPr>
        <p:spPr>
          <a:xfrm flipH="1">
            <a:off x="6396449" y="2237793"/>
            <a:ext cx="1" cy="406331"/>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70689" y="6516546"/>
            <a:ext cx="656468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Rockwell" panose="02060603020205020403"/>
                <a:ea typeface="+mn-ea"/>
                <a:cs typeface="+mn-cs"/>
              </a:rPr>
              <a:t>* </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by Satoshi </a:t>
            </a:r>
            <a:r>
              <a:rPr kumimoji="0" lang="en-US" sz="1800" b="0" i="0" u="none" strike="noStrike" kern="1200" cap="none" spc="0" normalizeH="0" baseline="0" noProof="0" dirty="0" smtClean="0">
                <a:ln>
                  <a:noFill/>
                </a:ln>
                <a:solidFill>
                  <a:prstClr val="white"/>
                </a:solidFill>
                <a:effectLst/>
                <a:uLnTx/>
                <a:uFillTx/>
                <a:latin typeface="Rockwell" panose="02060603020205020403"/>
                <a:ea typeface="+mn-ea"/>
                <a:cs typeface="+mn-cs"/>
              </a:rPr>
              <a:t>Tanda, @</a:t>
            </a:r>
            <a:r>
              <a:rPr kumimoji="0" lang="en-US" sz="1800" b="0" i="0" u="none" strike="noStrike" kern="1200" cap="none" spc="0" normalizeH="0" baseline="0" noProof="0" dirty="0" err="1" smtClean="0">
                <a:ln>
                  <a:noFill/>
                </a:ln>
                <a:solidFill>
                  <a:prstClr val="white"/>
                </a:solidFill>
                <a:effectLst/>
                <a:uLnTx/>
                <a:uFillTx/>
                <a:latin typeface="Rockwell" panose="02060603020205020403"/>
                <a:ea typeface="+mn-ea"/>
                <a:cs typeface="+mn-cs"/>
              </a:rPr>
              <a:t>standa_t</a:t>
            </a:r>
            <a:r>
              <a:rPr kumimoji="0" lang="en-US" sz="1800" b="0" i="0" u="none" strike="noStrike" kern="1200" cap="none" spc="0" normalizeH="0" baseline="0" noProof="0" dirty="0" smtClean="0">
                <a:ln>
                  <a:noFill/>
                </a:ln>
                <a:solidFill>
                  <a:prstClr val="white"/>
                </a:solidFill>
                <a:effectLst/>
                <a:uLnTx/>
                <a:uFillTx/>
                <a:latin typeface="Rockwell" panose="02060603020205020403"/>
                <a:ea typeface="+mn-ea"/>
                <a:cs typeface="+mn-cs"/>
              </a:rPr>
              <a:t>, </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https://github.com/tandasat</a:t>
            </a:r>
          </a:p>
        </p:txBody>
      </p:sp>
      <p:sp>
        <p:nvSpPr>
          <p:cNvPr id="30" name="Title 2"/>
          <p:cNvSpPr>
            <a:spLocks noGrp="1"/>
          </p:cNvSpPr>
          <p:nvPr>
            <p:ph type="title"/>
          </p:nvPr>
        </p:nvSpPr>
        <p:spPr>
          <a:xfrm>
            <a:off x="762000" y="-1451"/>
            <a:ext cx="10366248" cy="896656"/>
          </a:xfrm>
        </p:spPr>
        <p:txBody>
          <a:bodyPr>
            <a:normAutofit/>
          </a:bodyPr>
          <a:lstStyle/>
          <a:p>
            <a:r>
              <a:rPr lang="en-US" sz="4900" dirty="0" smtClean="0"/>
              <a:t>Memory ranger architecture: Three Parts</a:t>
            </a:r>
            <a:endParaRPr lang="en-US" sz="4900" dirty="0"/>
          </a:p>
        </p:txBody>
      </p:sp>
      <p:sp>
        <p:nvSpPr>
          <p:cNvPr id="31" name="Rectangle 30"/>
          <p:cNvSpPr/>
          <p:nvPr/>
        </p:nvSpPr>
        <p:spPr>
          <a:xfrm>
            <a:off x="2709332" y="1397175"/>
            <a:ext cx="1548845" cy="830997"/>
          </a:xfrm>
          <a:prstGeom prst="rect">
            <a:avLst/>
          </a:prstGeom>
          <a:ln w="12700">
            <a:solidFill>
              <a:schemeClr val="tx1"/>
            </a:solidFill>
          </a:ln>
        </p:spPr>
        <p:txBody>
          <a:bodyPr wrap="square">
            <a:spAutoFit/>
          </a:bodyPr>
          <a:lstStyle/>
          <a:p>
            <a:pPr algn="ctr">
              <a:defRPr/>
            </a:pPr>
            <a:r>
              <a:rPr lang="en-US" sz="2400" dirty="0" smtClean="0">
                <a:solidFill>
                  <a:prstClr val="white"/>
                </a:solidFill>
              </a:rPr>
              <a:t>Driver </a:t>
            </a:r>
            <a:r>
              <a:rPr lang="en-US" sz="2400" dirty="0">
                <a:solidFill>
                  <a:prstClr val="white"/>
                </a:solidFill>
              </a:rPr>
              <a:t>is </a:t>
            </a:r>
            <a:r>
              <a:rPr lang="en-US" sz="2400" dirty="0" smtClean="0">
                <a:solidFill>
                  <a:prstClr val="white"/>
                </a:solidFill>
              </a:rPr>
              <a:t>loaded</a:t>
            </a:r>
            <a:endParaRPr lang="en-US" sz="2400" dirty="0">
              <a:solidFill>
                <a:prstClr val="white"/>
              </a:solidFill>
              <a:latin typeface="Rockwell" panose="02060603020205020403"/>
            </a:endParaRPr>
          </a:p>
        </p:txBody>
      </p:sp>
      <p:cxnSp>
        <p:nvCxnSpPr>
          <p:cNvPr id="32" name="Straight Arrow Connector 31"/>
          <p:cNvCxnSpPr>
            <a:stCxn id="31" idx="2"/>
          </p:cNvCxnSpPr>
          <p:nvPr/>
        </p:nvCxnSpPr>
        <p:spPr>
          <a:xfrm flipH="1">
            <a:off x="3479800" y="2228172"/>
            <a:ext cx="3955" cy="405455"/>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2886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67677" y="2633627"/>
          <a:ext cx="11862742" cy="3474720"/>
        </p:xfrm>
        <a:graphic>
          <a:graphicData uri="http://schemas.openxmlformats.org/drawingml/2006/table">
            <a:tbl>
              <a:tblPr/>
              <a:tblGrid>
                <a:gridCol w="3954247">
                  <a:extLst>
                    <a:ext uri="{9D8B030D-6E8A-4147-A177-3AD203B41FA5}">
                      <a16:colId xmlns:a16="http://schemas.microsoft.com/office/drawing/2014/main" val="2010162243"/>
                    </a:ext>
                  </a:extLst>
                </a:gridCol>
                <a:gridCol w="4473474">
                  <a:extLst>
                    <a:ext uri="{9D8B030D-6E8A-4147-A177-3AD203B41FA5}">
                      <a16:colId xmlns:a16="http://schemas.microsoft.com/office/drawing/2014/main" val="3474508734"/>
                    </a:ext>
                  </a:extLst>
                </a:gridCol>
                <a:gridCol w="3435021">
                  <a:extLst>
                    <a:ext uri="{9D8B030D-6E8A-4147-A177-3AD203B41FA5}">
                      <a16:colId xmlns:a16="http://schemas.microsoft.com/office/drawing/2014/main" val="2150648982"/>
                    </a:ext>
                  </a:extLst>
                </a:gridCol>
              </a:tblGrid>
              <a:tr h="339202">
                <a:tc>
                  <a:txBody>
                    <a:bodyPr/>
                    <a:lstStyle/>
                    <a:p>
                      <a:pPr algn="ctr">
                        <a:lnSpc>
                          <a:spcPct val="100000"/>
                        </a:lnSpc>
                        <a:spcBef>
                          <a:spcPts val="0"/>
                        </a:spcBef>
                        <a:spcAft>
                          <a:spcPts val="0"/>
                        </a:spcAft>
                      </a:pPr>
                      <a:r>
                        <a:rPr lang="en-US" sz="2400" b="0" dirty="0" smtClean="0">
                          <a:solidFill>
                            <a:schemeClr val="tx1"/>
                          </a:solidFill>
                          <a:latin typeface="+mn-lt"/>
                        </a:rPr>
                        <a:t>MemoryMonRWX*</a:t>
                      </a:r>
                    </a:p>
                  </a:txBody>
                  <a:tcPr anchor="ctr">
                    <a:lnL w="28575" cmpd="sng">
                      <a:solidFill>
                        <a:schemeClr val="accent1">
                          <a:lumMod val="60000"/>
                          <a:lumOff val="40000"/>
                        </a:schemeClr>
                      </a:solidFill>
                      <a:prstDash val="solid"/>
                    </a:lnL>
                    <a:lnR w="28575" cap="flat" cmpd="sng" algn="ctr">
                      <a:solidFill>
                        <a:schemeClr val="accent1">
                          <a:lumMod val="60000"/>
                          <a:lumOff val="40000"/>
                        </a:schemeClr>
                      </a:solidFill>
                      <a:prstDash val="solid"/>
                      <a:round/>
                      <a:headEnd type="none" w="med" len="med"/>
                      <a:tailEnd type="none" w="med" len="med"/>
                    </a:lnR>
                    <a:lnT w="28575" cmpd="sng">
                      <a:solidFill>
                        <a:schemeClr val="accent1">
                          <a:lumMod val="60000"/>
                          <a:lumOff val="40000"/>
                        </a:schemeClr>
                      </a:solidFill>
                      <a:prstDash val="solid"/>
                    </a:lnT>
                    <a:lnB w="28575" cap="flat" cmpd="sng" algn="ctr">
                      <a:solidFill>
                        <a:schemeClr val="accent1">
                          <a:lumMod val="60000"/>
                          <a:lumOff val="40000"/>
                        </a:schemeClr>
                      </a:solidFill>
                      <a:prstDash val="solid"/>
                      <a:round/>
                      <a:headEnd type="none" w="med" len="med"/>
                      <a:tailEnd type="none" w="med" len="med"/>
                    </a:lnB>
                    <a:solidFill>
                      <a:schemeClr val="tx2">
                        <a:lumMod val="25000"/>
                      </a:schemeClr>
                    </a:solidFill>
                  </a:tcPr>
                </a:tc>
                <a:tc>
                  <a:txBody>
                    <a:bodyPr/>
                    <a:lstStyle/>
                    <a:p>
                      <a:pPr algn="ctr">
                        <a:lnSpc>
                          <a:spcPct val="100000"/>
                        </a:lnSpc>
                        <a:spcBef>
                          <a:spcPts val="0"/>
                        </a:spcBef>
                        <a:spcAft>
                          <a:spcPts val="0"/>
                        </a:spcAft>
                      </a:pPr>
                      <a:r>
                        <a:rPr lang="en-US" sz="2400" b="0" dirty="0" err="1" smtClean="0">
                          <a:solidFill>
                            <a:schemeClr val="tx1"/>
                          </a:solidFill>
                          <a:latin typeface="+mn-lt"/>
                        </a:rPr>
                        <a:t>DdiMon</a:t>
                      </a:r>
                      <a:r>
                        <a:rPr lang="en-US" sz="2400" b="0" dirty="0" smtClean="0">
                          <a:solidFill>
                            <a:schemeClr val="tx1"/>
                          </a:solidFill>
                          <a:latin typeface="+mn-lt"/>
                        </a:rPr>
                        <a:t>*</a:t>
                      </a:r>
                      <a:endParaRPr lang="en-US" sz="2400" b="0" dirty="0">
                        <a:solidFill>
                          <a:schemeClr val="tx1"/>
                        </a:solidFill>
                        <a:latin typeface="+mn-lt"/>
                      </a:endParaRPr>
                    </a:p>
                  </a:txBody>
                  <a:tcPr anchor="ctr">
                    <a:lnL w="28575" cap="flat" cmpd="sng" algn="ctr">
                      <a:solidFill>
                        <a:schemeClr val="accent1">
                          <a:lumMod val="60000"/>
                          <a:lumOff val="40000"/>
                        </a:schemeClr>
                      </a:solidFill>
                      <a:prstDash val="solid"/>
                      <a:round/>
                      <a:headEnd type="none" w="med" len="med"/>
                      <a:tailEnd type="none" w="med" len="med"/>
                    </a:lnL>
                    <a:lnR w="28575" cap="flat" cmpd="sng" algn="ctr">
                      <a:solidFill>
                        <a:schemeClr val="accent1">
                          <a:lumMod val="60000"/>
                          <a:lumOff val="40000"/>
                        </a:schemeClr>
                      </a:solidFill>
                      <a:prstDash val="solid"/>
                      <a:round/>
                      <a:headEnd type="none" w="med" len="med"/>
                      <a:tailEnd type="none" w="med" len="med"/>
                    </a:lnR>
                    <a:lnT w="28575" cmpd="sng">
                      <a:solidFill>
                        <a:schemeClr val="accent1">
                          <a:lumMod val="60000"/>
                          <a:lumOff val="40000"/>
                        </a:schemeClr>
                      </a:solidFill>
                      <a:prstDash val="solid"/>
                    </a:lnT>
                    <a:lnB w="28575" cmpd="sng">
                      <a:solidFill>
                        <a:schemeClr val="accent1">
                          <a:lumMod val="60000"/>
                          <a:lumOff val="40000"/>
                        </a:schemeClr>
                      </a:solidFill>
                      <a:prstDash val="solid"/>
                    </a:lnB>
                    <a:solidFill>
                      <a:schemeClr val="tx2">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smtClean="0">
                          <a:solidFill>
                            <a:schemeClr val="tx1"/>
                          </a:solidFill>
                          <a:latin typeface="+mn-lt"/>
                        </a:rPr>
                        <a:t>Memory Access Policy</a:t>
                      </a:r>
                    </a:p>
                  </a:txBody>
                  <a:tcPr anchor="ctr">
                    <a:lnL w="28575" cap="flat" cmpd="sng" algn="ctr">
                      <a:solidFill>
                        <a:schemeClr val="accent1">
                          <a:lumMod val="60000"/>
                          <a:lumOff val="40000"/>
                        </a:schemeClr>
                      </a:solidFill>
                      <a:prstDash val="solid"/>
                      <a:round/>
                      <a:headEnd type="none" w="med" len="med"/>
                      <a:tailEnd type="none" w="med" len="med"/>
                    </a:lnL>
                    <a:lnR w="28575" cmpd="sng">
                      <a:solidFill>
                        <a:schemeClr val="accent1">
                          <a:lumMod val="60000"/>
                          <a:lumOff val="40000"/>
                        </a:schemeClr>
                      </a:solidFill>
                      <a:prstDash val="solid"/>
                    </a:lnR>
                    <a:lnT w="28575" cmpd="sng">
                      <a:solidFill>
                        <a:schemeClr val="accent1">
                          <a:lumMod val="60000"/>
                          <a:lumOff val="40000"/>
                        </a:schemeClr>
                      </a:solidFill>
                      <a:prstDash val="solid"/>
                    </a:lnT>
                    <a:lnB w="28575" cap="flat" cmpd="sng" algn="ctr">
                      <a:solidFill>
                        <a:schemeClr val="accent1">
                          <a:lumMod val="60000"/>
                          <a:lumOff val="40000"/>
                        </a:schemeClr>
                      </a:solidFill>
                      <a:prstDash val="solid"/>
                      <a:round/>
                      <a:headEnd type="none" w="med" len="med"/>
                      <a:tailEnd type="none" w="med" len="med"/>
                    </a:lnB>
                    <a:solidFill>
                      <a:schemeClr val="tx2">
                        <a:lumMod val="25000"/>
                      </a:schemeClr>
                    </a:solidFill>
                  </a:tcPr>
                </a:tc>
                <a:extLst>
                  <a:ext uri="{0D108BD9-81ED-4DB2-BD59-A6C34878D82A}">
                    <a16:rowId xmlns:a16="http://schemas.microsoft.com/office/drawing/2014/main" val="4250892246"/>
                  </a:ext>
                </a:extLst>
              </a:tr>
              <a:tr h="1481666">
                <a:tc gridSpan="3">
                  <a:txBody>
                    <a:bodyPr/>
                    <a:lstStyle/>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txBody>
                  <a:tcPr anchor="ctr">
                    <a:lnL w="28575" cmpd="sng">
                      <a:solidFill>
                        <a:schemeClr val="accent1">
                          <a:lumMod val="60000"/>
                          <a:lumOff val="40000"/>
                        </a:schemeClr>
                      </a:solidFill>
                      <a:prstDash val="solid"/>
                    </a:lnL>
                    <a:lnR w="28575" cap="flat" cmpd="sng" algn="ctr">
                      <a:solidFill>
                        <a:schemeClr val="accent1">
                          <a:lumMod val="60000"/>
                          <a:lumOff val="40000"/>
                        </a:schemeClr>
                      </a:solidFill>
                      <a:prstDash val="solid"/>
                      <a:round/>
                      <a:headEnd type="none" w="med" len="med"/>
                      <a:tailEnd type="none" w="med" len="med"/>
                    </a:lnR>
                    <a:lnT w="28575" cap="flat" cmpd="sng" algn="ctr">
                      <a:solidFill>
                        <a:schemeClr val="accent1">
                          <a:lumMod val="60000"/>
                          <a:lumOff val="40000"/>
                        </a:schemeClr>
                      </a:solidFill>
                      <a:prstDash val="solid"/>
                      <a:round/>
                      <a:headEnd type="none" w="med" len="med"/>
                      <a:tailEnd type="none" w="med" len="med"/>
                    </a:lnT>
                    <a:lnB w="28575" cap="flat" cmpd="sng" algn="ctr">
                      <a:solidFill>
                        <a:schemeClr val="accent1">
                          <a:lumMod val="60000"/>
                          <a:lumOff val="40000"/>
                        </a:schemeClr>
                      </a:solidFill>
                      <a:prstDash val="solid"/>
                      <a:round/>
                      <a:headEnd type="none" w="med" len="med"/>
                      <a:tailEnd type="none" w="med" len="med"/>
                    </a:lnB>
                  </a:tcPr>
                </a:tc>
                <a:tc hMerge="1">
                  <a:txBody>
                    <a:bodyPr/>
                    <a:lstStyle/>
                    <a:p>
                      <a:endParaRPr lang="en-US" dirty="0"/>
                    </a:p>
                  </a:txBody>
                  <a:tcPr>
                    <a:lnL w="28575" cmpd="sng">
                      <a:solidFill>
                        <a:schemeClr val="accent1">
                          <a:lumMod val="60000"/>
                          <a:lumOff val="40000"/>
                        </a:schemeClr>
                      </a:solidFill>
                      <a:prstDash val="solid"/>
                    </a:lnL>
                    <a:lnR w="28575" cap="flat" cmpd="sng" algn="ctr">
                      <a:solidFill>
                        <a:schemeClr val="accent1">
                          <a:lumMod val="60000"/>
                          <a:lumOff val="40000"/>
                        </a:schemeClr>
                      </a:solidFill>
                      <a:prstDash val="solid"/>
                      <a:round/>
                      <a:headEnd type="none" w="med" len="med"/>
                      <a:tailEnd type="none" w="med" len="med"/>
                    </a:lnR>
                    <a:lnT w="28575" cap="flat" cmpd="sng" algn="ctr">
                      <a:solidFill>
                        <a:schemeClr val="accent1">
                          <a:lumMod val="60000"/>
                          <a:lumOff val="40000"/>
                        </a:schemeClr>
                      </a:solidFill>
                      <a:prstDash val="solid"/>
                      <a:round/>
                      <a:headEnd type="none" w="med" len="med"/>
                      <a:tailEnd type="none" w="med" len="med"/>
                    </a:lnT>
                    <a:lnB w="28575" cmpd="sng">
                      <a:solidFill>
                        <a:schemeClr val="accent1">
                          <a:lumMod val="60000"/>
                          <a:lumOff val="40000"/>
                        </a:schemeClr>
                      </a:solidFill>
                      <a:prstDash val="solid"/>
                    </a:lnB>
                  </a:tcPr>
                </a:tc>
                <a:tc hMerge="1">
                  <a:txBody>
                    <a:bodyPr/>
                    <a:lstStyle/>
                    <a:p>
                      <a:endParaRPr lang="en-US" sz="2400" b="1" dirty="0">
                        <a:solidFill>
                          <a:schemeClr val="tx1"/>
                        </a:solidFill>
                        <a:latin typeface="+mn-lt"/>
                      </a:endParaRPr>
                    </a:p>
                  </a:txBody>
                  <a:tcPr>
                    <a:lnL w="28575" cmpd="sng">
                      <a:solidFill>
                        <a:schemeClr val="accent1">
                          <a:lumMod val="60000"/>
                          <a:lumOff val="40000"/>
                        </a:schemeClr>
                      </a:solidFill>
                      <a:prstDash val="solid"/>
                    </a:lnL>
                    <a:lnR w="28575" cmpd="sng">
                      <a:solidFill>
                        <a:schemeClr val="accent1">
                          <a:lumMod val="60000"/>
                          <a:lumOff val="40000"/>
                        </a:schemeClr>
                      </a:solidFill>
                      <a:prstDash val="solid"/>
                    </a:lnR>
                    <a:lnT w="28575" cap="flat" cmpd="sng" algn="ctr">
                      <a:solidFill>
                        <a:schemeClr val="accent1">
                          <a:lumMod val="60000"/>
                          <a:lumOff val="40000"/>
                        </a:schemeClr>
                      </a:solidFill>
                      <a:prstDash val="solid"/>
                      <a:round/>
                      <a:headEnd type="none" w="med" len="med"/>
                      <a:tailEnd type="none" w="med" len="med"/>
                    </a:lnT>
                    <a:lnB w="28575" cmpd="sng">
                      <a:solidFill>
                        <a:schemeClr val="accent1">
                          <a:lumMod val="60000"/>
                          <a:lumOff val="40000"/>
                        </a:schemeClr>
                      </a:solidFill>
                      <a:prstDash val="solid"/>
                    </a:lnB>
                  </a:tcPr>
                </a:tc>
                <a:extLst>
                  <a:ext uri="{0D108BD9-81ED-4DB2-BD59-A6C34878D82A}">
                    <a16:rowId xmlns:a16="http://schemas.microsoft.com/office/drawing/2014/main" val="2099411104"/>
                  </a:ext>
                </a:extLst>
              </a:tr>
            </a:tbl>
          </a:graphicData>
        </a:graphic>
      </p:graphicFrame>
      <p:sp>
        <p:nvSpPr>
          <p:cNvPr id="5" name="Rectangle 4"/>
          <p:cNvSpPr/>
          <p:nvPr/>
        </p:nvSpPr>
        <p:spPr>
          <a:xfrm>
            <a:off x="8788400" y="1397175"/>
            <a:ext cx="2633875" cy="830997"/>
          </a:xfrm>
          <a:prstGeom prst="rect">
            <a:avLst/>
          </a:prstGeom>
          <a:ln w="12700">
            <a:solidFill>
              <a:schemeClr val="tx1"/>
            </a:solidFill>
          </a:ln>
        </p:spPr>
        <p:txBody>
          <a:bodyPr wrap="square">
            <a:spAutoFit/>
          </a:bodyPr>
          <a:lstStyle/>
          <a:p>
            <a:pPr marL="0" marR="0" lvl="0" indent="0" algn="ctr" defTabSz="457200" rtl="0" eaLnBrk="1" fontAlgn="auto" latinLnBrk="0" hangingPunct="1">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EPT violations: read, write, exec</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cxnSp>
        <p:nvCxnSpPr>
          <p:cNvPr id="7" name="Straight Arrow Connector 6"/>
          <p:cNvCxnSpPr/>
          <p:nvPr/>
        </p:nvCxnSpPr>
        <p:spPr>
          <a:xfrm>
            <a:off x="10105337" y="2247702"/>
            <a:ext cx="0" cy="376304"/>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11048" y="1397175"/>
            <a:ext cx="1633216" cy="830997"/>
          </a:xfrm>
          <a:prstGeom prst="rect">
            <a:avLst/>
          </a:prstGeom>
          <a:ln w="12700">
            <a:solidFill>
              <a:schemeClr val="tx1"/>
            </a:solidFill>
          </a:ln>
        </p:spPr>
        <p:txBody>
          <a:bodyPr wrap="square">
            <a:spAutoFit/>
          </a:bodyPr>
          <a:lstStyle/>
          <a:p>
            <a:pPr lvl="0" algn="ctr">
              <a:defRPr/>
            </a:pPr>
            <a:r>
              <a:rPr lang="en-US" sz="2400" dirty="0">
                <a:solidFill>
                  <a:prstClr val="white"/>
                </a:solidFill>
              </a:rPr>
              <a:t>Process is created</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cxnSp>
        <p:nvCxnSpPr>
          <p:cNvPr id="14" name="Straight Arrow Connector 13"/>
          <p:cNvCxnSpPr>
            <a:stCxn id="13" idx="2"/>
          </p:cNvCxnSpPr>
          <p:nvPr/>
        </p:nvCxnSpPr>
        <p:spPr>
          <a:xfrm>
            <a:off x="1227656" y="2228172"/>
            <a:ext cx="8477" cy="405455"/>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249332" y="1397175"/>
            <a:ext cx="2125135" cy="830997"/>
          </a:xfrm>
          <a:prstGeom prst="rect">
            <a:avLst/>
          </a:prstGeom>
          <a:ln w="12700">
            <a:solidFill>
              <a:schemeClr val="tx1"/>
            </a:solidFill>
          </a:ln>
        </p:spPr>
        <p:txBody>
          <a:bodyPr wrap="square">
            <a:spAutoFit/>
          </a:bodyPr>
          <a:lstStyle/>
          <a:p>
            <a:pPr algn="ctr">
              <a:defRPr/>
            </a:pPr>
            <a:r>
              <a:rPr lang="en-US" sz="2400" dirty="0">
                <a:solidFill>
                  <a:prstClr val="white"/>
                </a:solidFill>
                <a:latin typeface="Rockwell" panose="02060603020205020403"/>
              </a:rPr>
              <a:t>Memory is allocated</a:t>
            </a:r>
          </a:p>
        </p:txBody>
      </p:sp>
      <p:cxnSp>
        <p:nvCxnSpPr>
          <p:cNvPr id="25" name="Straight Arrow Connector 24"/>
          <p:cNvCxnSpPr/>
          <p:nvPr/>
        </p:nvCxnSpPr>
        <p:spPr>
          <a:xfrm flipH="1">
            <a:off x="6396449" y="2237793"/>
            <a:ext cx="1" cy="406331"/>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70689" y="6516546"/>
            <a:ext cx="656468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Rockwell" panose="02060603020205020403"/>
                <a:ea typeface="+mn-ea"/>
                <a:cs typeface="+mn-cs"/>
              </a:rPr>
              <a:t>* </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by Satoshi </a:t>
            </a:r>
            <a:r>
              <a:rPr kumimoji="0" lang="en-US" sz="1800" b="0" i="0" u="none" strike="noStrike" kern="1200" cap="none" spc="0" normalizeH="0" baseline="0" noProof="0" dirty="0" smtClean="0">
                <a:ln>
                  <a:noFill/>
                </a:ln>
                <a:solidFill>
                  <a:prstClr val="white"/>
                </a:solidFill>
                <a:effectLst/>
                <a:uLnTx/>
                <a:uFillTx/>
                <a:latin typeface="Rockwell" panose="02060603020205020403"/>
                <a:ea typeface="+mn-ea"/>
                <a:cs typeface="+mn-cs"/>
              </a:rPr>
              <a:t>Tanda, @</a:t>
            </a:r>
            <a:r>
              <a:rPr kumimoji="0" lang="en-US" sz="1800" b="0" i="0" u="none" strike="noStrike" kern="1200" cap="none" spc="0" normalizeH="0" baseline="0" noProof="0" dirty="0" err="1" smtClean="0">
                <a:ln>
                  <a:noFill/>
                </a:ln>
                <a:solidFill>
                  <a:prstClr val="white"/>
                </a:solidFill>
                <a:effectLst/>
                <a:uLnTx/>
                <a:uFillTx/>
                <a:latin typeface="Rockwell" panose="02060603020205020403"/>
                <a:ea typeface="+mn-ea"/>
                <a:cs typeface="+mn-cs"/>
              </a:rPr>
              <a:t>standa_t</a:t>
            </a:r>
            <a:r>
              <a:rPr kumimoji="0" lang="en-US" sz="1800" b="0" i="0" u="none" strike="noStrike" kern="1200" cap="none" spc="0" normalizeH="0" baseline="0" noProof="0" dirty="0" smtClean="0">
                <a:ln>
                  <a:noFill/>
                </a:ln>
                <a:solidFill>
                  <a:prstClr val="white"/>
                </a:solidFill>
                <a:effectLst/>
                <a:uLnTx/>
                <a:uFillTx/>
                <a:latin typeface="Rockwell" panose="02060603020205020403"/>
                <a:ea typeface="+mn-ea"/>
                <a:cs typeface="+mn-cs"/>
              </a:rPr>
              <a:t>, </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https://github.com/tandasat</a:t>
            </a:r>
          </a:p>
        </p:txBody>
      </p:sp>
      <p:sp>
        <p:nvSpPr>
          <p:cNvPr id="60" name="Rectangle 59"/>
          <p:cNvSpPr/>
          <p:nvPr/>
        </p:nvSpPr>
        <p:spPr>
          <a:xfrm>
            <a:off x="529406" y="4480360"/>
            <a:ext cx="2080470"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ea typeface="+mn-ea"/>
                <a:cs typeface="+mn-cs"/>
              </a:rPr>
              <a:t>List of EPROCESSES</a:t>
            </a:r>
            <a:br>
              <a:rPr kumimoji="0" lang="en-US" sz="2400" b="0" i="0" u="none" strike="noStrike" kern="1200" cap="none" spc="0" normalizeH="0" baseline="0" noProof="0" dirty="0" smtClean="0">
                <a:ln>
                  <a:noFill/>
                </a:ln>
                <a:solidFill>
                  <a:prstClr val="white"/>
                </a:solidFill>
                <a:effectLst/>
                <a:uLnTx/>
                <a:uFillTx/>
                <a:ea typeface="+mn-ea"/>
                <a:cs typeface="+mn-cs"/>
              </a:rPr>
            </a:br>
            <a:r>
              <a:rPr kumimoji="0" lang="en-US" sz="2400" b="0" i="0" u="none" strike="noStrike" kern="1200" cap="none" spc="0" normalizeH="0" baseline="0" noProof="0" dirty="0">
                <a:ln>
                  <a:noFill/>
                </a:ln>
                <a:solidFill>
                  <a:prstClr val="white"/>
                </a:solidFill>
                <a:effectLst/>
                <a:uLnTx/>
                <a:uFillTx/>
                <a:ea typeface="+mn-ea"/>
                <a:cs typeface="+mn-cs"/>
              </a:rPr>
              <a:t>Information</a:t>
            </a:r>
          </a:p>
        </p:txBody>
      </p:sp>
      <p:sp>
        <p:nvSpPr>
          <p:cNvPr id="61" name="Rectangle 60"/>
          <p:cNvSpPr/>
          <p:nvPr/>
        </p:nvSpPr>
        <p:spPr>
          <a:xfrm>
            <a:off x="960232" y="3699964"/>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62" name="Rectangle 61"/>
          <p:cNvSpPr/>
          <p:nvPr/>
        </p:nvSpPr>
        <p:spPr>
          <a:xfrm>
            <a:off x="1112634" y="3821834"/>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64" name="Rectangle 63"/>
          <p:cNvSpPr/>
          <p:nvPr/>
        </p:nvSpPr>
        <p:spPr>
          <a:xfrm>
            <a:off x="1298904" y="3965769"/>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0" name="Title 2"/>
          <p:cNvSpPr>
            <a:spLocks noGrp="1"/>
          </p:cNvSpPr>
          <p:nvPr>
            <p:ph type="title"/>
          </p:nvPr>
        </p:nvSpPr>
        <p:spPr>
          <a:xfrm>
            <a:off x="762000" y="-1451"/>
            <a:ext cx="10366248" cy="896656"/>
          </a:xfrm>
        </p:spPr>
        <p:txBody>
          <a:bodyPr>
            <a:normAutofit/>
          </a:bodyPr>
          <a:lstStyle/>
          <a:p>
            <a:r>
              <a:rPr lang="en-US" sz="4900" dirty="0" smtClean="0"/>
              <a:t>Memory ranger architecture: Three Parts</a:t>
            </a:r>
            <a:endParaRPr lang="en-US" sz="4900" dirty="0"/>
          </a:p>
        </p:txBody>
      </p:sp>
      <p:sp>
        <p:nvSpPr>
          <p:cNvPr id="31" name="Rectangle 30"/>
          <p:cNvSpPr/>
          <p:nvPr/>
        </p:nvSpPr>
        <p:spPr>
          <a:xfrm>
            <a:off x="2709332" y="1397175"/>
            <a:ext cx="1548845" cy="830997"/>
          </a:xfrm>
          <a:prstGeom prst="rect">
            <a:avLst/>
          </a:prstGeom>
          <a:ln w="12700">
            <a:solidFill>
              <a:schemeClr val="tx1"/>
            </a:solidFill>
          </a:ln>
        </p:spPr>
        <p:txBody>
          <a:bodyPr wrap="square">
            <a:spAutoFit/>
          </a:bodyPr>
          <a:lstStyle/>
          <a:p>
            <a:pPr algn="ctr">
              <a:defRPr/>
            </a:pPr>
            <a:r>
              <a:rPr lang="en-US" sz="2400" dirty="0" smtClean="0">
                <a:solidFill>
                  <a:prstClr val="white"/>
                </a:solidFill>
              </a:rPr>
              <a:t>Driver </a:t>
            </a:r>
            <a:r>
              <a:rPr lang="en-US" sz="2400" dirty="0">
                <a:solidFill>
                  <a:prstClr val="white"/>
                </a:solidFill>
              </a:rPr>
              <a:t>is </a:t>
            </a:r>
            <a:r>
              <a:rPr lang="en-US" sz="2400" dirty="0" smtClean="0">
                <a:solidFill>
                  <a:prstClr val="white"/>
                </a:solidFill>
              </a:rPr>
              <a:t>loaded</a:t>
            </a:r>
            <a:endParaRPr lang="en-US" sz="2400" dirty="0">
              <a:solidFill>
                <a:prstClr val="white"/>
              </a:solidFill>
              <a:latin typeface="Rockwell" panose="02060603020205020403"/>
            </a:endParaRPr>
          </a:p>
        </p:txBody>
      </p:sp>
      <p:cxnSp>
        <p:nvCxnSpPr>
          <p:cNvPr id="32" name="Straight Arrow Connector 31"/>
          <p:cNvCxnSpPr>
            <a:stCxn id="31" idx="2"/>
          </p:cNvCxnSpPr>
          <p:nvPr/>
        </p:nvCxnSpPr>
        <p:spPr>
          <a:xfrm flipH="1">
            <a:off x="3479800" y="2228172"/>
            <a:ext cx="3955" cy="405455"/>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236133" y="3111731"/>
            <a:ext cx="0" cy="577625"/>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85647" y="3464623"/>
            <a:ext cx="2298284" cy="23997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25976468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67677" y="2633627"/>
          <a:ext cx="11862742" cy="3474720"/>
        </p:xfrm>
        <a:graphic>
          <a:graphicData uri="http://schemas.openxmlformats.org/drawingml/2006/table">
            <a:tbl>
              <a:tblPr/>
              <a:tblGrid>
                <a:gridCol w="3954247">
                  <a:extLst>
                    <a:ext uri="{9D8B030D-6E8A-4147-A177-3AD203B41FA5}">
                      <a16:colId xmlns:a16="http://schemas.microsoft.com/office/drawing/2014/main" val="2010162243"/>
                    </a:ext>
                  </a:extLst>
                </a:gridCol>
                <a:gridCol w="4473474">
                  <a:extLst>
                    <a:ext uri="{9D8B030D-6E8A-4147-A177-3AD203B41FA5}">
                      <a16:colId xmlns:a16="http://schemas.microsoft.com/office/drawing/2014/main" val="3474508734"/>
                    </a:ext>
                  </a:extLst>
                </a:gridCol>
                <a:gridCol w="3435021">
                  <a:extLst>
                    <a:ext uri="{9D8B030D-6E8A-4147-A177-3AD203B41FA5}">
                      <a16:colId xmlns:a16="http://schemas.microsoft.com/office/drawing/2014/main" val="2150648982"/>
                    </a:ext>
                  </a:extLst>
                </a:gridCol>
              </a:tblGrid>
              <a:tr h="339202">
                <a:tc>
                  <a:txBody>
                    <a:bodyPr/>
                    <a:lstStyle/>
                    <a:p>
                      <a:pPr algn="ctr">
                        <a:lnSpc>
                          <a:spcPct val="100000"/>
                        </a:lnSpc>
                        <a:spcBef>
                          <a:spcPts val="0"/>
                        </a:spcBef>
                        <a:spcAft>
                          <a:spcPts val="0"/>
                        </a:spcAft>
                      </a:pPr>
                      <a:r>
                        <a:rPr lang="en-US" sz="2400" b="0" dirty="0" smtClean="0">
                          <a:solidFill>
                            <a:schemeClr val="tx1"/>
                          </a:solidFill>
                          <a:latin typeface="+mn-lt"/>
                        </a:rPr>
                        <a:t>MemoryMonRWX*</a:t>
                      </a:r>
                    </a:p>
                  </a:txBody>
                  <a:tcPr anchor="ctr">
                    <a:lnL w="28575" cmpd="sng">
                      <a:solidFill>
                        <a:schemeClr val="accent1">
                          <a:lumMod val="60000"/>
                          <a:lumOff val="40000"/>
                        </a:schemeClr>
                      </a:solidFill>
                      <a:prstDash val="solid"/>
                    </a:lnL>
                    <a:lnR w="28575" cap="flat" cmpd="sng" algn="ctr">
                      <a:solidFill>
                        <a:schemeClr val="accent1">
                          <a:lumMod val="60000"/>
                          <a:lumOff val="40000"/>
                        </a:schemeClr>
                      </a:solidFill>
                      <a:prstDash val="solid"/>
                      <a:round/>
                      <a:headEnd type="none" w="med" len="med"/>
                      <a:tailEnd type="none" w="med" len="med"/>
                    </a:lnR>
                    <a:lnT w="28575" cmpd="sng">
                      <a:solidFill>
                        <a:schemeClr val="accent1">
                          <a:lumMod val="60000"/>
                          <a:lumOff val="40000"/>
                        </a:schemeClr>
                      </a:solidFill>
                      <a:prstDash val="solid"/>
                    </a:lnT>
                    <a:lnB w="28575" cap="flat" cmpd="sng" algn="ctr">
                      <a:solidFill>
                        <a:schemeClr val="accent1">
                          <a:lumMod val="60000"/>
                          <a:lumOff val="40000"/>
                        </a:schemeClr>
                      </a:solidFill>
                      <a:prstDash val="solid"/>
                      <a:round/>
                      <a:headEnd type="none" w="med" len="med"/>
                      <a:tailEnd type="none" w="med" len="med"/>
                    </a:lnB>
                    <a:solidFill>
                      <a:schemeClr val="tx2">
                        <a:lumMod val="25000"/>
                      </a:schemeClr>
                    </a:solidFill>
                  </a:tcPr>
                </a:tc>
                <a:tc>
                  <a:txBody>
                    <a:bodyPr/>
                    <a:lstStyle/>
                    <a:p>
                      <a:pPr algn="ctr">
                        <a:lnSpc>
                          <a:spcPct val="100000"/>
                        </a:lnSpc>
                        <a:spcBef>
                          <a:spcPts val="0"/>
                        </a:spcBef>
                        <a:spcAft>
                          <a:spcPts val="0"/>
                        </a:spcAft>
                      </a:pPr>
                      <a:r>
                        <a:rPr lang="en-US" sz="2400" b="0" dirty="0" err="1" smtClean="0">
                          <a:solidFill>
                            <a:schemeClr val="tx1"/>
                          </a:solidFill>
                          <a:latin typeface="+mn-lt"/>
                        </a:rPr>
                        <a:t>DdiMon</a:t>
                      </a:r>
                      <a:r>
                        <a:rPr lang="en-US" sz="2400" b="0" dirty="0" smtClean="0">
                          <a:solidFill>
                            <a:schemeClr val="tx1"/>
                          </a:solidFill>
                          <a:latin typeface="+mn-lt"/>
                        </a:rPr>
                        <a:t>*</a:t>
                      </a:r>
                      <a:endParaRPr lang="en-US" sz="2400" b="0" dirty="0">
                        <a:solidFill>
                          <a:schemeClr val="tx1"/>
                        </a:solidFill>
                        <a:latin typeface="+mn-lt"/>
                      </a:endParaRPr>
                    </a:p>
                  </a:txBody>
                  <a:tcPr anchor="ctr">
                    <a:lnL w="28575" cap="flat" cmpd="sng" algn="ctr">
                      <a:solidFill>
                        <a:schemeClr val="accent1">
                          <a:lumMod val="60000"/>
                          <a:lumOff val="40000"/>
                        </a:schemeClr>
                      </a:solidFill>
                      <a:prstDash val="solid"/>
                      <a:round/>
                      <a:headEnd type="none" w="med" len="med"/>
                      <a:tailEnd type="none" w="med" len="med"/>
                    </a:lnL>
                    <a:lnR w="28575" cap="flat" cmpd="sng" algn="ctr">
                      <a:solidFill>
                        <a:schemeClr val="accent1">
                          <a:lumMod val="60000"/>
                          <a:lumOff val="40000"/>
                        </a:schemeClr>
                      </a:solidFill>
                      <a:prstDash val="solid"/>
                      <a:round/>
                      <a:headEnd type="none" w="med" len="med"/>
                      <a:tailEnd type="none" w="med" len="med"/>
                    </a:lnR>
                    <a:lnT w="28575" cmpd="sng">
                      <a:solidFill>
                        <a:schemeClr val="accent1">
                          <a:lumMod val="60000"/>
                          <a:lumOff val="40000"/>
                        </a:schemeClr>
                      </a:solidFill>
                      <a:prstDash val="solid"/>
                    </a:lnT>
                    <a:lnB w="28575" cmpd="sng">
                      <a:solidFill>
                        <a:schemeClr val="accent1">
                          <a:lumMod val="60000"/>
                          <a:lumOff val="40000"/>
                        </a:schemeClr>
                      </a:solidFill>
                      <a:prstDash val="solid"/>
                    </a:lnB>
                    <a:solidFill>
                      <a:schemeClr val="tx2">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smtClean="0">
                          <a:solidFill>
                            <a:schemeClr val="tx1"/>
                          </a:solidFill>
                          <a:latin typeface="+mn-lt"/>
                        </a:rPr>
                        <a:t>Memory Access Policy</a:t>
                      </a:r>
                    </a:p>
                  </a:txBody>
                  <a:tcPr anchor="ctr">
                    <a:lnL w="28575" cap="flat" cmpd="sng" algn="ctr">
                      <a:solidFill>
                        <a:schemeClr val="accent1">
                          <a:lumMod val="60000"/>
                          <a:lumOff val="40000"/>
                        </a:schemeClr>
                      </a:solidFill>
                      <a:prstDash val="solid"/>
                      <a:round/>
                      <a:headEnd type="none" w="med" len="med"/>
                      <a:tailEnd type="none" w="med" len="med"/>
                    </a:lnL>
                    <a:lnR w="28575" cmpd="sng">
                      <a:solidFill>
                        <a:schemeClr val="accent1">
                          <a:lumMod val="60000"/>
                          <a:lumOff val="40000"/>
                        </a:schemeClr>
                      </a:solidFill>
                      <a:prstDash val="solid"/>
                    </a:lnR>
                    <a:lnT w="28575" cmpd="sng">
                      <a:solidFill>
                        <a:schemeClr val="accent1">
                          <a:lumMod val="60000"/>
                          <a:lumOff val="40000"/>
                        </a:schemeClr>
                      </a:solidFill>
                      <a:prstDash val="solid"/>
                    </a:lnT>
                    <a:lnB w="28575" cap="flat" cmpd="sng" algn="ctr">
                      <a:solidFill>
                        <a:schemeClr val="accent1">
                          <a:lumMod val="60000"/>
                          <a:lumOff val="40000"/>
                        </a:schemeClr>
                      </a:solidFill>
                      <a:prstDash val="solid"/>
                      <a:round/>
                      <a:headEnd type="none" w="med" len="med"/>
                      <a:tailEnd type="none" w="med" len="med"/>
                    </a:lnB>
                    <a:solidFill>
                      <a:schemeClr val="tx2">
                        <a:lumMod val="25000"/>
                      </a:schemeClr>
                    </a:solidFill>
                  </a:tcPr>
                </a:tc>
                <a:extLst>
                  <a:ext uri="{0D108BD9-81ED-4DB2-BD59-A6C34878D82A}">
                    <a16:rowId xmlns:a16="http://schemas.microsoft.com/office/drawing/2014/main" val="4250892246"/>
                  </a:ext>
                </a:extLst>
              </a:tr>
              <a:tr h="1481666">
                <a:tc gridSpan="3">
                  <a:txBody>
                    <a:bodyPr/>
                    <a:lstStyle/>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txBody>
                  <a:tcPr anchor="ctr">
                    <a:lnL w="28575" cmpd="sng">
                      <a:solidFill>
                        <a:schemeClr val="accent1">
                          <a:lumMod val="60000"/>
                          <a:lumOff val="40000"/>
                        </a:schemeClr>
                      </a:solidFill>
                      <a:prstDash val="solid"/>
                    </a:lnL>
                    <a:lnR w="28575" cap="flat" cmpd="sng" algn="ctr">
                      <a:solidFill>
                        <a:schemeClr val="accent1">
                          <a:lumMod val="60000"/>
                          <a:lumOff val="40000"/>
                        </a:schemeClr>
                      </a:solidFill>
                      <a:prstDash val="solid"/>
                      <a:round/>
                      <a:headEnd type="none" w="med" len="med"/>
                      <a:tailEnd type="none" w="med" len="med"/>
                    </a:lnR>
                    <a:lnT w="28575" cap="flat" cmpd="sng" algn="ctr">
                      <a:solidFill>
                        <a:schemeClr val="accent1">
                          <a:lumMod val="60000"/>
                          <a:lumOff val="40000"/>
                        </a:schemeClr>
                      </a:solidFill>
                      <a:prstDash val="solid"/>
                      <a:round/>
                      <a:headEnd type="none" w="med" len="med"/>
                      <a:tailEnd type="none" w="med" len="med"/>
                    </a:lnT>
                    <a:lnB w="28575" cap="flat" cmpd="sng" algn="ctr">
                      <a:solidFill>
                        <a:schemeClr val="accent1">
                          <a:lumMod val="60000"/>
                          <a:lumOff val="40000"/>
                        </a:schemeClr>
                      </a:solidFill>
                      <a:prstDash val="solid"/>
                      <a:round/>
                      <a:headEnd type="none" w="med" len="med"/>
                      <a:tailEnd type="none" w="med" len="med"/>
                    </a:lnB>
                  </a:tcPr>
                </a:tc>
                <a:tc hMerge="1">
                  <a:txBody>
                    <a:bodyPr/>
                    <a:lstStyle/>
                    <a:p>
                      <a:endParaRPr lang="en-US" dirty="0"/>
                    </a:p>
                  </a:txBody>
                  <a:tcPr>
                    <a:lnL w="28575" cmpd="sng">
                      <a:solidFill>
                        <a:schemeClr val="accent1">
                          <a:lumMod val="60000"/>
                          <a:lumOff val="40000"/>
                        </a:schemeClr>
                      </a:solidFill>
                      <a:prstDash val="solid"/>
                    </a:lnL>
                    <a:lnR w="28575" cap="flat" cmpd="sng" algn="ctr">
                      <a:solidFill>
                        <a:schemeClr val="accent1">
                          <a:lumMod val="60000"/>
                          <a:lumOff val="40000"/>
                        </a:schemeClr>
                      </a:solidFill>
                      <a:prstDash val="solid"/>
                      <a:round/>
                      <a:headEnd type="none" w="med" len="med"/>
                      <a:tailEnd type="none" w="med" len="med"/>
                    </a:lnR>
                    <a:lnT w="28575" cap="flat" cmpd="sng" algn="ctr">
                      <a:solidFill>
                        <a:schemeClr val="accent1">
                          <a:lumMod val="60000"/>
                          <a:lumOff val="40000"/>
                        </a:schemeClr>
                      </a:solidFill>
                      <a:prstDash val="solid"/>
                      <a:round/>
                      <a:headEnd type="none" w="med" len="med"/>
                      <a:tailEnd type="none" w="med" len="med"/>
                    </a:lnT>
                    <a:lnB w="28575" cmpd="sng">
                      <a:solidFill>
                        <a:schemeClr val="accent1">
                          <a:lumMod val="60000"/>
                          <a:lumOff val="40000"/>
                        </a:schemeClr>
                      </a:solidFill>
                      <a:prstDash val="solid"/>
                    </a:lnB>
                  </a:tcPr>
                </a:tc>
                <a:tc hMerge="1">
                  <a:txBody>
                    <a:bodyPr/>
                    <a:lstStyle/>
                    <a:p>
                      <a:endParaRPr lang="en-US" sz="2400" b="1" dirty="0">
                        <a:solidFill>
                          <a:schemeClr val="tx1"/>
                        </a:solidFill>
                        <a:latin typeface="+mn-lt"/>
                      </a:endParaRPr>
                    </a:p>
                  </a:txBody>
                  <a:tcPr>
                    <a:lnL w="28575" cmpd="sng">
                      <a:solidFill>
                        <a:schemeClr val="accent1">
                          <a:lumMod val="60000"/>
                          <a:lumOff val="40000"/>
                        </a:schemeClr>
                      </a:solidFill>
                      <a:prstDash val="solid"/>
                    </a:lnL>
                    <a:lnR w="28575" cmpd="sng">
                      <a:solidFill>
                        <a:schemeClr val="accent1">
                          <a:lumMod val="60000"/>
                          <a:lumOff val="40000"/>
                        </a:schemeClr>
                      </a:solidFill>
                      <a:prstDash val="solid"/>
                    </a:lnR>
                    <a:lnT w="28575" cap="flat" cmpd="sng" algn="ctr">
                      <a:solidFill>
                        <a:schemeClr val="accent1">
                          <a:lumMod val="60000"/>
                          <a:lumOff val="40000"/>
                        </a:schemeClr>
                      </a:solidFill>
                      <a:prstDash val="solid"/>
                      <a:round/>
                      <a:headEnd type="none" w="med" len="med"/>
                      <a:tailEnd type="none" w="med" len="med"/>
                    </a:lnT>
                    <a:lnB w="28575" cmpd="sng">
                      <a:solidFill>
                        <a:schemeClr val="accent1">
                          <a:lumMod val="60000"/>
                          <a:lumOff val="40000"/>
                        </a:schemeClr>
                      </a:solidFill>
                      <a:prstDash val="solid"/>
                    </a:lnB>
                  </a:tcPr>
                </a:tc>
                <a:extLst>
                  <a:ext uri="{0D108BD9-81ED-4DB2-BD59-A6C34878D82A}">
                    <a16:rowId xmlns:a16="http://schemas.microsoft.com/office/drawing/2014/main" val="2099411104"/>
                  </a:ext>
                </a:extLst>
              </a:tr>
            </a:tbl>
          </a:graphicData>
        </a:graphic>
      </p:graphicFrame>
      <p:sp>
        <p:nvSpPr>
          <p:cNvPr id="5" name="Rectangle 4"/>
          <p:cNvSpPr/>
          <p:nvPr/>
        </p:nvSpPr>
        <p:spPr>
          <a:xfrm>
            <a:off x="8788400" y="1397175"/>
            <a:ext cx="2633875" cy="830997"/>
          </a:xfrm>
          <a:prstGeom prst="rect">
            <a:avLst/>
          </a:prstGeom>
          <a:ln w="12700">
            <a:solidFill>
              <a:schemeClr val="tx1"/>
            </a:solidFill>
          </a:ln>
        </p:spPr>
        <p:txBody>
          <a:bodyPr wrap="square">
            <a:spAutoFit/>
          </a:bodyPr>
          <a:lstStyle/>
          <a:p>
            <a:pPr marL="0" marR="0" lvl="0" indent="0" algn="ctr" defTabSz="457200" rtl="0" eaLnBrk="1" fontAlgn="auto" latinLnBrk="0" hangingPunct="1">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EPT violations: read, write, exec</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cxnSp>
        <p:nvCxnSpPr>
          <p:cNvPr id="7" name="Straight Arrow Connector 6"/>
          <p:cNvCxnSpPr/>
          <p:nvPr/>
        </p:nvCxnSpPr>
        <p:spPr>
          <a:xfrm>
            <a:off x="10105337" y="2247702"/>
            <a:ext cx="0" cy="376304"/>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11048" y="1397175"/>
            <a:ext cx="1633216" cy="830997"/>
          </a:xfrm>
          <a:prstGeom prst="rect">
            <a:avLst/>
          </a:prstGeom>
          <a:ln w="12700">
            <a:solidFill>
              <a:schemeClr val="tx1"/>
            </a:solidFill>
          </a:ln>
        </p:spPr>
        <p:txBody>
          <a:bodyPr wrap="square">
            <a:spAutoFit/>
          </a:bodyPr>
          <a:lstStyle/>
          <a:p>
            <a:pPr lvl="0" algn="ctr">
              <a:defRPr/>
            </a:pPr>
            <a:r>
              <a:rPr lang="en-US" sz="2400" dirty="0">
                <a:solidFill>
                  <a:prstClr val="white"/>
                </a:solidFill>
              </a:rPr>
              <a:t>Process is created</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cxnSp>
        <p:nvCxnSpPr>
          <p:cNvPr id="14" name="Straight Arrow Connector 13"/>
          <p:cNvCxnSpPr>
            <a:stCxn id="13" idx="2"/>
          </p:cNvCxnSpPr>
          <p:nvPr/>
        </p:nvCxnSpPr>
        <p:spPr>
          <a:xfrm>
            <a:off x="1227656" y="2228172"/>
            <a:ext cx="8477" cy="405455"/>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249332" y="1397175"/>
            <a:ext cx="2125135" cy="830997"/>
          </a:xfrm>
          <a:prstGeom prst="rect">
            <a:avLst/>
          </a:prstGeom>
          <a:ln w="12700">
            <a:solidFill>
              <a:schemeClr val="tx1"/>
            </a:solidFill>
          </a:ln>
        </p:spPr>
        <p:txBody>
          <a:bodyPr wrap="square">
            <a:spAutoFit/>
          </a:bodyPr>
          <a:lstStyle/>
          <a:p>
            <a:pPr algn="ctr">
              <a:defRPr/>
            </a:pPr>
            <a:r>
              <a:rPr lang="en-US" sz="2400" dirty="0">
                <a:solidFill>
                  <a:prstClr val="white"/>
                </a:solidFill>
                <a:latin typeface="Rockwell" panose="02060603020205020403"/>
              </a:rPr>
              <a:t>Memory is allocated</a:t>
            </a:r>
          </a:p>
        </p:txBody>
      </p:sp>
      <p:cxnSp>
        <p:nvCxnSpPr>
          <p:cNvPr id="25" name="Straight Arrow Connector 24"/>
          <p:cNvCxnSpPr/>
          <p:nvPr/>
        </p:nvCxnSpPr>
        <p:spPr>
          <a:xfrm flipH="1">
            <a:off x="6396449" y="2237793"/>
            <a:ext cx="1" cy="406331"/>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70689" y="6516546"/>
            <a:ext cx="656468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Rockwell" panose="02060603020205020403"/>
                <a:ea typeface="+mn-ea"/>
                <a:cs typeface="+mn-cs"/>
              </a:rPr>
              <a:t>* </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by Satoshi </a:t>
            </a:r>
            <a:r>
              <a:rPr kumimoji="0" lang="en-US" sz="1800" b="0" i="0" u="none" strike="noStrike" kern="1200" cap="none" spc="0" normalizeH="0" baseline="0" noProof="0" dirty="0" smtClean="0">
                <a:ln>
                  <a:noFill/>
                </a:ln>
                <a:solidFill>
                  <a:prstClr val="white"/>
                </a:solidFill>
                <a:effectLst/>
                <a:uLnTx/>
                <a:uFillTx/>
                <a:latin typeface="Rockwell" panose="02060603020205020403"/>
                <a:ea typeface="+mn-ea"/>
                <a:cs typeface="+mn-cs"/>
              </a:rPr>
              <a:t>Tanda, @</a:t>
            </a:r>
            <a:r>
              <a:rPr kumimoji="0" lang="en-US" sz="1800" b="0" i="0" u="none" strike="noStrike" kern="1200" cap="none" spc="0" normalizeH="0" baseline="0" noProof="0" dirty="0" err="1" smtClean="0">
                <a:ln>
                  <a:noFill/>
                </a:ln>
                <a:solidFill>
                  <a:prstClr val="white"/>
                </a:solidFill>
                <a:effectLst/>
                <a:uLnTx/>
                <a:uFillTx/>
                <a:latin typeface="Rockwell" panose="02060603020205020403"/>
                <a:ea typeface="+mn-ea"/>
                <a:cs typeface="+mn-cs"/>
              </a:rPr>
              <a:t>standa_t</a:t>
            </a:r>
            <a:r>
              <a:rPr kumimoji="0" lang="en-US" sz="1800" b="0" i="0" u="none" strike="noStrike" kern="1200" cap="none" spc="0" normalizeH="0" baseline="0" noProof="0" dirty="0" smtClean="0">
                <a:ln>
                  <a:noFill/>
                </a:ln>
                <a:solidFill>
                  <a:prstClr val="white"/>
                </a:solidFill>
                <a:effectLst/>
                <a:uLnTx/>
                <a:uFillTx/>
                <a:latin typeface="Rockwell" panose="02060603020205020403"/>
                <a:ea typeface="+mn-ea"/>
                <a:cs typeface="+mn-cs"/>
              </a:rPr>
              <a:t>, </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https://github.com/tandasat</a:t>
            </a:r>
          </a:p>
        </p:txBody>
      </p:sp>
      <p:sp>
        <p:nvSpPr>
          <p:cNvPr id="42" name="Rectangle 41"/>
          <p:cNvSpPr/>
          <p:nvPr/>
        </p:nvSpPr>
        <p:spPr>
          <a:xfrm>
            <a:off x="3046858" y="4531852"/>
            <a:ext cx="1597046"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ea typeface="+mn-ea"/>
                <a:cs typeface="+mn-cs"/>
              </a:rPr>
              <a:t>List</a:t>
            </a:r>
            <a:r>
              <a:rPr kumimoji="0" lang="ru-RU" sz="2400" b="0" i="0" u="none" strike="noStrike" kern="1200" cap="none" spc="0" normalizeH="0" baseline="0" noProof="0" dirty="0" smtClean="0">
                <a:ln>
                  <a:noFill/>
                </a:ln>
                <a:solidFill>
                  <a:prstClr val="white"/>
                </a:solidFill>
                <a:effectLst/>
                <a:uLnTx/>
                <a:uFillTx/>
                <a:ea typeface="+mn-ea"/>
                <a:cs typeface="+mn-cs"/>
              </a:rPr>
              <a:t> </a:t>
            </a:r>
            <a:r>
              <a:rPr kumimoji="0" lang="en-US" sz="2400" b="0" i="0" u="none" strike="noStrike" kern="1200" cap="none" spc="0" normalizeH="0" baseline="0" noProof="0" dirty="0" smtClean="0">
                <a:ln>
                  <a:noFill/>
                </a:ln>
                <a:solidFill>
                  <a:prstClr val="white"/>
                </a:solidFill>
                <a:effectLst/>
                <a:uLnTx/>
                <a:uFillTx/>
                <a:ea typeface="+mn-ea"/>
                <a:cs typeface="+mn-cs"/>
              </a:rPr>
              <a:t>of Memory</a:t>
            </a:r>
            <a:br>
              <a:rPr kumimoji="0" lang="en-US" sz="2400" b="0" i="0" u="none" strike="noStrike" kern="1200" cap="none" spc="0" normalizeH="0" baseline="0" noProof="0" dirty="0" smtClean="0">
                <a:ln>
                  <a:noFill/>
                </a:ln>
                <a:solidFill>
                  <a:prstClr val="white"/>
                </a:solidFill>
                <a:effectLst/>
                <a:uLnTx/>
                <a:uFillTx/>
                <a:ea typeface="+mn-ea"/>
                <a:cs typeface="+mn-cs"/>
              </a:rPr>
            </a:br>
            <a:r>
              <a:rPr kumimoji="0" lang="en-US" sz="2400" b="0" i="0" u="none" strike="noStrike" kern="1200" cap="none" spc="0" normalizeH="0" baseline="0" noProof="0" dirty="0" smtClean="0">
                <a:ln>
                  <a:noFill/>
                </a:ln>
                <a:solidFill>
                  <a:prstClr val="white"/>
                </a:solidFill>
                <a:effectLst/>
                <a:uLnTx/>
                <a:uFillTx/>
                <a:ea typeface="+mn-ea"/>
                <a:cs typeface="+mn-cs"/>
              </a:rPr>
              <a:t>Enclaves</a:t>
            </a:r>
            <a:endParaRPr kumimoji="0" lang="en-US" sz="2400" b="0" i="0" u="none" strike="noStrike" kern="1200" cap="none" spc="0" normalizeH="0" baseline="0" noProof="0" dirty="0">
              <a:ln>
                <a:noFill/>
              </a:ln>
              <a:solidFill>
                <a:prstClr val="white"/>
              </a:solidFill>
              <a:effectLst/>
              <a:uLnTx/>
              <a:uFillTx/>
              <a:ea typeface="+mn-ea"/>
              <a:cs typeface="+mn-cs"/>
            </a:endParaRPr>
          </a:p>
        </p:txBody>
      </p:sp>
      <p:sp>
        <p:nvSpPr>
          <p:cNvPr id="43" name="Rectangle 42"/>
          <p:cNvSpPr/>
          <p:nvPr/>
        </p:nvSpPr>
        <p:spPr>
          <a:xfrm>
            <a:off x="3267279" y="3806816"/>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4" name="Rectangle 43"/>
          <p:cNvSpPr/>
          <p:nvPr/>
        </p:nvSpPr>
        <p:spPr>
          <a:xfrm>
            <a:off x="3419681" y="3928686"/>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5" name="Rectangle 44"/>
          <p:cNvSpPr/>
          <p:nvPr/>
        </p:nvSpPr>
        <p:spPr>
          <a:xfrm>
            <a:off x="3605951" y="4072621"/>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60" name="Rectangle 59"/>
          <p:cNvSpPr/>
          <p:nvPr/>
        </p:nvSpPr>
        <p:spPr>
          <a:xfrm>
            <a:off x="529406" y="4480360"/>
            <a:ext cx="2080470"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ea typeface="+mn-ea"/>
                <a:cs typeface="+mn-cs"/>
              </a:rPr>
              <a:t>List of EPROCESSES</a:t>
            </a:r>
            <a:br>
              <a:rPr kumimoji="0" lang="en-US" sz="2400" b="0" i="0" u="none" strike="noStrike" kern="1200" cap="none" spc="0" normalizeH="0" baseline="0" noProof="0" dirty="0" smtClean="0">
                <a:ln>
                  <a:noFill/>
                </a:ln>
                <a:solidFill>
                  <a:prstClr val="white"/>
                </a:solidFill>
                <a:effectLst/>
                <a:uLnTx/>
                <a:uFillTx/>
                <a:ea typeface="+mn-ea"/>
                <a:cs typeface="+mn-cs"/>
              </a:rPr>
            </a:br>
            <a:r>
              <a:rPr kumimoji="0" lang="en-US" sz="2400" b="0" i="0" u="none" strike="noStrike" kern="1200" cap="none" spc="0" normalizeH="0" baseline="0" noProof="0" dirty="0">
                <a:ln>
                  <a:noFill/>
                </a:ln>
                <a:solidFill>
                  <a:prstClr val="white"/>
                </a:solidFill>
                <a:effectLst/>
                <a:uLnTx/>
                <a:uFillTx/>
                <a:ea typeface="+mn-ea"/>
                <a:cs typeface="+mn-cs"/>
              </a:rPr>
              <a:t>Information</a:t>
            </a:r>
          </a:p>
        </p:txBody>
      </p:sp>
      <p:sp>
        <p:nvSpPr>
          <p:cNvPr id="61" name="Rectangle 60"/>
          <p:cNvSpPr/>
          <p:nvPr/>
        </p:nvSpPr>
        <p:spPr>
          <a:xfrm>
            <a:off x="960232" y="3699964"/>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62" name="Rectangle 61"/>
          <p:cNvSpPr/>
          <p:nvPr/>
        </p:nvSpPr>
        <p:spPr>
          <a:xfrm>
            <a:off x="1112634" y="3821834"/>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64" name="Rectangle 63"/>
          <p:cNvSpPr/>
          <p:nvPr/>
        </p:nvSpPr>
        <p:spPr>
          <a:xfrm>
            <a:off x="1298904" y="3965769"/>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0" name="Title 2"/>
          <p:cNvSpPr>
            <a:spLocks noGrp="1"/>
          </p:cNvSpPr>
          <p:nvPr>
            <p:ph type="title"/>
          </p:nvPr>
        </p:nvSpPr>
        <p:spPr>
          <a:xfrm>
            <a:off x="762000" y="-1451"/>
            <a:ext cx="10366248" cy="896656"/>
          </a:xfrm>
        </p:spPr>
        <p:txBody>
          <a:bodyPr>
            <a:normAutofit/>
          </a:bodyPr>
          <a:lstStyle/>
          <a:p>
            <a:r>
              <a:rPr lang="en-US" sz="4900" dirty="0" smtClean="0"/>
              <a:t>Memory ranger architecture: Three Parts</a:t>
            </a:r>
            <a:endParaRPr lang="en-US" sz="4900" dirty="0"/>
          </a:p>
        </p:txBody>
      </p:sp>
      <p:sp>
        <p:nvSpPr>
          <p:cNvPr id="31" name="Rectangle 30"/>
          <p:cNvSpPr/>
          <p:nvPr/>
        </p:nvSpPr>
        <p:spPr>
          <a:xfrm>
            <a:off x="2709332" y="1397175"/>
            <a:ext cx="1548845" cy="830997"/>
          </a:xfrm>
          <a:prstGeom prst="rect">
            <a:avLst/>
          </a:prstGeom>
          <a:ln w="12700">
            <a:solidFill>
              <a:schemeClr val="tx1"/>
            </a:solidFill>
          </a:ln>
        </p:spPr>
        <p:txBody>
          <a:bodyPr wrap="square">
            <a:spAutoFit/>
          </a:bodyPr>
          <a:lstStyle/>
          <a:p>
            <a:pPr algn="ctr">
              <a:defRPr/>
            </a:pPr>
            <a:r>
              <a:rPr lang="en-US" sz="2400" dirty="0" smtClean="0">
                <a:solidFill>
                  <a:prstClr val="white"/>
                </a:solidFill>
              </a:rPr>
              <a:t>Driver </a:t>
            </a:r>
            <a:r>
              <a:rPr lang="en-US" sz="2400" dirty="0">
                <a:solidFill>
                  <a:prstClr val="white"/>
                </a:solidFill>
              </a:rPr>
              <a:t>is </a:t>
            </a:r>
            <a:r>
              <a:rPr lang="en-US" sz="2400" dirty="0" smtClean="0">
                <a:solidFill>
                  <a:prstClr val="white"/>
                </a:solidFill>
              </a:rPr>
              <a:t>loaded</a:t>
            </a:r>
            <a:endParaRPr lang="en-US" sz="2400" dirty="0">
              <a:solidFill>
                <a:prstClr val="white"/>
              </a:solidFill>
              <a:latin typeface="Rockwell" panose="02060603020205020403"/>
            </a:endParaRPr>
          </a:p>
        </p:txBody>
      </p:sp>
      <p:cxnSp>
        <p:nvCxnSpPr>
          <p:cNvPr id="32" name="Straight Arrow Connector 31"/>
          <p:cNvCxnSpPr>
            <a:stCxn id="31" idx="2"/>
          </p:cNvCxnSpPr>
          <p:nvPr/>
        </p:nvCxnSpPr>
        <p:spPr>
          <a:xfrm flipH="1">
            <a:off x="3479800" y="2228172"/>
            <a:ext cx="3955" cy="405455"/>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499069" y="3107497"/>
            <a:ext cx="0" cy="699319"/>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236133" y="3111731"/>
            <a:ext cx="0" cy="577625"/>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680117" y="3464623"/>
            <a:ext cx="2298284" cy="23997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31878096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67677" y="2633627"/>
          <a:ext cx="11862742" cy="3474720"/>
        </p:xfrm>
        <a:graphic>
          <a:graphicData uri="http://schemas.openxmlformats.org/drawingml/2006/table">
            <a:tbl>
              <a:tblPr/>
              <a:tblGrid>
                <a:gridCol w="3954247">
                  <a:extLst>
                    <a:ext uri="{9D8B030D-6E8A-4147-A177-3AD203B41FA5}">
                      <a16:colId xmlns:a16="http://schemas.microsoft.com/office/drawing/2014/main" val="2010162243"/>
                    </a:ext>
                  </a:extLst>
                </a:gridCol>
                <a:gridCol w="4473474">
                  <a:extLst>
                    <a:ext uri="{9D8B030D-6E8A-4147-A177-3AD203B41FA5}">
                      <a16:colId xmlns:a16="http://schemas.microsoft.com/office/drawing/2014/main" val="3474508734"/>
                    </a:ext>
                  </a:extLst>
                </a:gridCol>
                <a:gridCol w="3435021">
                  <a:extLst>
                    <a:ext uri="{9D8B030D-6E8A-4147-A177-3AD203B41FA5}">
                      <a16:colId xmlns:a16="http://schemas.microsoft.com/office/drawing/2014/main" val="2150648982"/>
                    </a:ext>
                  </a:extLst>
                </a:gridCol>
              </a:tblGrid>
              <a:tr h="339202">
                <a:tc>
                  <a:txBody>
                    <a:bodyPr/>
                    <a:lstStyle/>
                    <a:p>
                      <a:pPr algn="ctr">
                        <a:lnSpc>
                          <a:spcPct val="100000"/>
                        </a:lnSpc>
                        <a:spcBef>
                          <a:spcPts val="0"/>
                        </a:spcBef>
                        <a:spcAft>
                          <a:spcPts val="0"/>
                        </a:spcAft>
                      </a:pPr>
                      <a:r>
                        <a:rPr lang="en-US" sz="2400" b="0" dirty="0" smtClean="0">
                          <a:solidFill>
                            <a:schemeClr val="tx1"/>
                          </a:solidFill>
                          <a:latin typeface="+mn-lt"/>
                        </a:rPr>
                        <a:t>MemoryMonRWX*</a:t>
                      </a:r>
                    </a:p>
                  </a:txBody>
                  <a:tcPr anchor="ctr">
                    <a:lnL w="28575" cmpd="sng">
                      <a:solidFill>
                        <a:schemeClr val="accent1">
                          <a:lumMod val="60000"/>
                          <a:lumOff val="40000"/>
                        </a:schemeClr>
                      </a:solidFill>
                      <a:prstDash val="solid"/>
                    </a:lnL>
                    <a:lnR w="28575" cap="flat" cmpd="sng" algn="ctr">
                      <a:solidFill>
                        <a:schemeClr val="accent1">
                          <a:lumMod val="60000"/>
                          <a:lumOff val="40000"/>
                        </a:schemeClr>
                      </a:solidFill>
                      <a:prstDash val="solid"/>
                      <a:round/>
                      <a:headEnd type="none" w="med" len="med"/>
                      <a:tailEnd type="none" w="med" len="med"/>
                    </a:lnR>
                    <a:lnT w="28575" cmpd="sng">
                      <a:solidFill>
                        <a:schemeClr val="accent1">
                          <a:lumMod val="60000"/>
                          <a:lumOff val="40000"/>
                        </a:schemeClr>
                      </a:solidFill>
                      <a:prstDash val="solid"/>
                    </a:lnT>
                    <a:lnB w="28575" cap="flat" cmpd="sng" algn="ctr">
                      <a:solidFill>
                        <a:schemeClr val="accent1">
                          <a:lumMod val="60000"/>
                          <a:lumOff val="40000"/>
                        </a:schemeClr>
                      </a:solidFill>
                      <a:prstDash val="solid"/>
                      <a:round/>
                      <a:headEnd type="none" w="med" len="med"/>
                      <a:tailEnd type="none" w="med" len="med"/>
                    </a:lnB>
                    <a:solidFill>
                      <a:schemeClr val="tx2">
                        <a:lumMod val="25000"/>
                      </a:schemeClr>
                    </a:solidFill>
                  </a:tcPr>
                </a:tc>
                <a:tc>
                  <a:txBody>
                    <a:bodyPr/>
                    <a:lstStyle/>
                    <a:p>
                      <a:pPr algn="ctr">
                        <a:lnSpc>
                          <a:spcPct val="100000"/>
                        </a:lnSpc>
                        <a:spcBef>
                          <a:spcPts val="0"/>
                        </a:spcBef>
                        <a:spcAft>
                          <a:spcPts val="0"/>
                        </a:spcAft>
                      </a:pPr>
                      <a:r>
                        <a:rPr lang="en-US" sz="2400" b="0" dirty="0" err="1" smtClean="0">
                          <a:solidFill>
                            <a:schemeClr val="tx1"/>
                          </a:solidFill>
                          <a:latin typeface="+mn-lt"/>
                        </a:rPr>
                        <a:t>DdiMon</a:t>
                      </a:r>
                      <a:r>
                        <a:rPr lang="en-US" sz="2400" b="0" dirty="0" smtClean="0">
                          <a:solidFill>
                            <a:schemeClr val="tx1"/>
                          </a:solidFill>
                          <a:latin typeface="+mn-lt"/>
                        </a:rPr>
                        <a:t>*</a:t>
                      </a:r>
                      <a:endParaRPr lang="en-US" sz="2400" b="0" dirty="0">
                        <a:solidFill>
                          <a:schemeClr val="tx1"/>
                        </a:solidFill>
                        <a:latin typeface="+mn-lt"/>
                      </a:endParaRPr>
                    </a:p>
                  </a:txBody>
                  <a:tcPr anchor="ctr">
                    <a:lnL w="28575" cap="flat" cmpd="sng" algn="ctr">
                      <a:solidFill>
                        <a:schemeClr val="accent1">
                          <a:lumMod val="60000"/>
                          <a:lumOff val="40000"/>
                        </a:schemeClr>
                      </a:solidFill>
                      <a:prstDash val="solid"/>
                      <a:round/>
                      <a:headEnd type="none" w="med" len="med"/>
                      <a:tailEnd type="none" w="med" len="med"/>
                    </a:lnL>
                    <a:lnR w="28575" cap="flat" cmpd="sng" algn="ctr">
                      <a:solidFill>
                        <a:schemeClr val="accent1">
                          <a:lumMod val="60000"/>
                          <a:lumOff val="40000"/>
                        </a:schemeClr>
                      </a:solidFill>
                      <a:prstDash val="solid"/>
                      <a:round/>
                      <a:headEnd type="none" w="med" len="med"/>
                      <a:tailEnd type="none" w="med" len="med"/>
                    </a:lnR>
                    <a:lnT w="28575" cmpd="sng">
                      <a:solidFill>
                        <a:schemeClr val="accent1">
                          <a:lumMod val="60000"/>
                          <a:lumOff val="40000"/>
                        </a:schemeClr>
                      </a:solidFill>
                      <a:prstDash val="solid"/>
                    </a:lnT>
                    <a:lnB w="28575" cmpd="sng">
                      <a:solidFill>
                        <a:schemeClr val="accent1">
                          <a:lumMod val="60000"/>
                          <a:lumOff val="40000"/>
                        </a:schemeClr>
                      </a:solidFill>
                      <a:prstDash val="solid"/>
                    </a:lnB>
                    <a:solidFill>
                      <a:schemeClr val="tx2">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smtClean="0">
                          <a:solidFill>
                            <a:schemeClr val="tx1"/>
                          </a:solidFill>
                          <a:latin typeface="+mn-lt"/>
                        </a:rPr>
                        <a:t>Memory Access Policy</a:t>
                      </a:r>
                    </a:p>
                  </a:txBody>
                  <a:tcPr anchor="ctr">
                    <a:lnL w="28575" cap="flat" cmpd="sng" algn="ctr">
                      <a:solidFill>
                        <a:schemeClr val="accent1">
                          <a:lumMod val="60000"/>
                          <a:lumOff val="40000"/>
                        </a:schemeClr>
                      </a:solidFill>
                      <a:prstDash val="solid"/>
                      <a:round/>
                      <a:headEnd type="none" w="med" len="med"/>
                      <a:tailEnd type="none" w="med" len="med"/>
                    </a:lnL>
                    <a:lnR w="28575" cmpd="sng">
                      <a:solidFill>
                        <a:schemeClr val="accent1">
                          <a:lumMod val="60000"/>
                          <a:lumOff val="40000"/>
                        </a:schemeClr>
                      </a:solidFill>
                      <a:prstDash val="solid"/>
                    </a:lnR>
                    <a:lnT w="28575" cmpd="sng">
                      <a:solidFill>
                        <a:schemeClr val="accent1">
                          <a:lumMod val="60000"/>
                          <a:lumOff val="40000"/>
                        </a:schemeClr>
                      </a:solidFill>
                      <a:prstDash val="solid"/>
                    </a:lnT>
                    <a:lnB w="28575" cap="flat" cmpd="sng" algn="ctr">
                      <a:solidFill>
                        <a:schemeClr val="accent1">
                          <a:lumMod val="60000"/>
                          <a:lumOff val="40000"/>
                        </a:schemeClr>
                      </a:solidFill>
                      <a:prstDash val="solid"/>
                      <a:round/>
                      <a:headEnd type="none" w="med" len="med"/>
                      <a:tailEnd type="none" w="med" len="med"/>
                    </a:lnB>
                    <a:solidFill>
                      <a:schemeClr val="tx2">
                        <a:lumMod val="25000"/>
                      </a:schemeClr>
                    </a:solidFill>
                  </a:tcPr>
                </a:tc>
                <a:extLst>
                  <a:ext uri="{0D108BD9-81ED-4DB2-BD59-A6C34878D82A}">
                    <a16:rowId xmlns:a16="http://schemas.microsoft.com/office/drawing/2014/main" val="4250892246"/>
                  </a:ext>
                </a:extLst>
              </a:tr>
              <a:tr h="1481666">
                <a:tc gridSpan="3">
                  <a:txBody>
                    <a:bodyPr/>
                    <a:lstStyle/>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txBody>
                  <a:tcPr anchor="ctr">
                    <a:lnL w="28575" cmpd="sng">
                      <a:solidFill>
                        <a:schemeClr val="accent1">
                          <a:lumMod val="60000"/>
                          <a:lumOff val="40000"/>
                        </a:schemeClr>
                      </a:solidFill>
                      <a:prstDash val="solid"/>
                    </a:lnL>
                    <a:lnR w="28575" cap="flat" cmpd="sng" algn="ctr">
                      <a:solidFill>
                        <a:schemeClr val="accent1">
                          <a:lumMod val="60000"/>
                          <a:lumOff val="40000"/>
                        </a:schemeClr>
                      </a:solidFill>
                      <a:prstDash val="solid"/>
                      <a:round/>
                      <a:headEnd type="none" w="med" len="med"/>
                      <a:tailEnd type="none" w="med" len="med"/>
                    </a:lnR>
                    <a:lnT w="28575" cap="flat" cmpd="sng" algn="ctr">
                      <a:solidFill>
                        <a:schemeClr val="accent1">
                          <a:lumMod val="60000"/>
                          <a:lumOff val="40000"/>
                        </a:schemeClr>
                      </a:solidFill>
                      <a:prstDash val="solid"/>
                      <a:round/>
                      <a:headEnd type="none" w="med" len="med"/>
                      <a:tailEnd type="none" w="med" len="med"/>
                    </a:lnT>
                    <a:lnB w="28575" cap="flat" cmpd="sng" algn="ctr">
                      <a:solidFill>
                        <a:schemeClr val="accent1">
                          <a:lumMod val="60000"/>
                          <a:lumOff val="40000"/>
                        </a:schemeClr>
                      </a:solidFill>
                      <a:prstDash val="solid"/>
                      <a:round/>
                      <a:headEnd type="none" w="med" len="med"/>
                      <a:tailEnd type="none" w="med" len="med"/>
                    </a:lnB>
                  </a:tcPr>
                </a:tc>
                <a:tc hMerge="1">
                  <a:txBody>
                    <a:bodyPr/>
                    <a:lstStyle/>
                    <a:p>
                      <a:endParaRPr lang="en-US" dirty="0"/>
                    </a:p>
                  </a:txBody>
                  <a:tcPr>
                    <a:lnL w="28575" cmpd="sng">
                      <a:solidFill>
                        <a:schemeClr val="accent1">
                          <a:lumMod val="60000"/>
                          <a:lumOff val="40000"/>
                        </a:schemeClr>
                      </a:solidFill>
                      <a:prstDash val="solid"/>
                    </a:lnL>
                    <a:lnR w="28575" cap="flat" cmpd="sng" algn="ctr">
                      <a:solidFill>
                        <a:schemeClr val="accent1">
                          <a:lumMod val="60000"/>
                          <a:lumOff val="40000"/>
                        </a:schemeClr>
                      </a:solidFill>
                      <a:prstDash val="solid"/>
                      <a:round/>
                      <a:headEnd type="none" w="med" len="med"/>
                      <a:tailEnd type="none" w="med" len="med"/>
                    </a:lnR>
                    <a:lnT w="28575" cap="flat" cmpd="sng" algn="ctr">
                      <a:solidFill>
                        <a:schemeClr val="accent1">
                          <a:lumMod val="60000"/>
                          <a:lumOff val="40000"/>
                        </a:schemeClr>
                      </a:solidFill>
                      <a:prstDash val="solid"/>
                      <a:round/>
                      <a:headEnd type="none" w="med" len="med"/>
                      <a:tailEnd type="none" w="med" len="med"/>
                    </a:lnT>
                    <a:lnB w="28575" cmpd="sng">
                      <a:solidFill>
                        <a:schemeClr val="accent1">
                          <a:lumMod val="60000"/>
                          <a:lumOff val="40000"/>
                        </a:schemeClr>
                      </a:solidFill>
                      <a:prstDash val="solid"/>
                    </a:lnB>
                  </a:tcPr>
                </a:tc>
                <a:tc hMerge="1">
                  <a:txBody>
                    <a:bodyPr/>
                    <a:lstStyle/>
                    <a:p>
                      <a:endParaRPr lang="en-US" sz="2400" b="1" dirty="0">
                        <a:solidFill>
                          <a:schemeClr val="tx1"/>
                        </a:solidFill>
                        <a:latin typeface="+mn-lt"/>
                      </a:endParaRPr>
                    </a:p>
                  </a:txBody>
                  <a:tcPr>
                    <a:lnL w="28575" cmpd="sng">
                      <a:solidFill>
                        <a:schemeClr val="accent1">
                          <a:lumMod val="60000"/>
                          <a:lumOff val="40000"/>
                        </a:schemeClr>
                      </a:solidFill>
                      <a:prstDash val="solid"/>
                    </a:lnL>
                    <a:lnR w="28575" cmpd="sng">
                      <a:solidFill>
                        <a:schemeClr val="accent1">
                          <a:lumMod val="60000"/>
                          <a:lumOff val="40000"/>
                        </a:schemeClr>
                      </a:solidFill>
                      <a:prstDash val="solid"/>
                    </a:lnR>
                    <a:lnT w="28575" cap="flat" cmpd="sng" algn="ctr">
                      <a:solidFill>
                        <a:schemeClr val="accent1">
                          <a:lumMod val="60000"/>
                          <a:lumOff val="40000"/>
                        </a:schemeClr>
                      </a:solidFill>
                      <a:prstDash val="solid"/>
                      <a:round/>
                      <a:headEnd type="none" w="med" len="med"/>
                      <a:tailEnd type="none" w="med" len="med"/>
                    </a:lnT>
                    <a:lnB w="28575" cmpd="sng">
                      <a:solidFill>
                        <a:schemeClr val="accent1">
                          <a:lumMod val="60000"/>
                          <a:lumOff val="40000"/>
                        </a:schemeClr>
                      </a:solidFill>
                      <a:prstDash val="solid"/>
                    </a:lnB>
                  </a:tcPr>
                </a:tc>
                <a:extLst>
                  <a:ext uri="{0D108BD9-81ED-4DB2-BD59-A6C34878D82A}">
                    <a16:rowId xmlns:a16="http://schemas.microsoft.com/office/drawing/2014/main" val="2099411104"/>
                  </a:ext>
                </a:extLst>
              </a:tr>
            </a:tbl>
          </a:graphicData>
        </a:graphic>
      </p:graphicFrame>
      <p:sp>
        <p:nvSpPr>
          <p:cNvPr id="5" name="Rectangle 4"/>
          <p:cNvSpPr/>
          <p:nvPr/>
        </p:nvSpPr>
        <p:spPr>
          <a:xfrm>
            <a:off x="8788400" y="1397175"/>
            <a:ext cx="2633875" cy="830997"/>
          </a:xfrm>
          <a:prstGeom prst="rect">
            <a:avLst/>
          </a:prstGeom>
          <a:ln w="12700">
            <a:solidFill>
              <a:schemeClr val="tx1"/>
            </a:solidFill>
          </a:ln>
        </p:spPr>
        <p:txBody>
          <a:bodyPr wrap="square">
            <a:spAutoFit/>
          </a:bodyPr>
          <a:lstStyle/>
          <a:p>
            <a:pPr marL="0" marR="0" lvl="0" indent="0" algn="ctr" defTabSz="457200" rtl="0" eaLnBrk="1" fontAlgn="auto" latinLnBrk="0" hangingPunct="1">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EPT violations: read, write, exec</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cxnSp>
        <p:nvCxnSpPr>
          <p:cNvPr id="7" name="Straight Arrow Connector 6"/>
          <p:cNvCxnSpPr/>
          <p:nvPr/>
        </p:nvCxnSpPr>
        <p:spPr>
          <a:xfrm>
            <a:off x="10105337" y="2247702"/>
            <a:ext cx="0" cy="376304"/>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11048" y="1397175"/>
            <a:ext cx="1633216" cy="830997"/>
          </a:xfrm>
          <a:prstGeom prst="rect">
            <a:avLst/>
          </a:prstGeom>
          <a:ln w="12700">
            <a:solidFill>
              <a:schemeClr val="tx1"/>
            </a:solidFill>
          </a:ln>
        </p:spPr>
        <p:txBody>
          <a:bodyPr wrap="square">
            <a:spAutoFit/>
          </a:bodyPr>
          <a:lstStyle/>
          <a:p>
            <a:pPr lvl="0" algn="ctr">
              <a:defRPr/>
            </a:pPr>
            <a:r>
              <a:rPr lang="en-US" sz="2400" dirty="0">
                <a:solidFill>
                  <a:prstClr val="white"/>
                </a:solidFill>
              </a:rPr>
              <a:t>Process is created</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cxnSp>
        <p:nvCxnSpPr>
          <p:cNvPr id="14" name="Straight Arrow Connector 13"/>
          <p:cNvCxnSpPr>
            <a:stCxn id="13" idx="2"/>
          </p:cNvCxnSpPr>
          <p:nvPr/>
        </p:nvCxnSpPr>
        <p:spPr>
          <a:xfrm>
            <a:off x="1227656" y="2228172"/>
            <a:ext cx="8477" cy="405455"/>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249332" y="1397175"/>
            <a:ext cx="2125135" cy="830997"/>
          </a:xfrm>
          <a:prstGeom prst="rect">
            <a:avLst/>
          </a:prstGeom>
          <a:ln w="12700">
            <a:solidFill>
              <a:schemeClr val="tx1"/>
            </a:solidFill>
          </a:ln>
        </p:spPr>
        <p:txBody>
          <a:bodyPr wrap="square">
            <a:spAutoFit/>
          </a:bodyPr>
          <a:lstStyle/>
          <a:p>
            <a:pPr algn="ctr">
              <a:defRPr/>
            </a:pPr>
            <a:r>
              <a:rPr lang="en-US" sz="2400" dirty="0">
                <a:solidFill>
                  <a:prstClr val="white"/>
                </a:solidFill>
                <a:latin typeface="Rockwell" panose="02060603020205020403"/>
              </a:rPr>
              <a:t>Memory is allocated</a:t>
            </a:r>
          </a:p>
        </p:txBody>
      </p:sp>
      <p:cxnSp>
        <p:nvCxnSpPr>
          <p:cNvPr id="25" name="Straight Arrow Connector 24"/>
          <p:cNvCxnSpPr/>
          <p:nvPr/>
        </p:nvCxnSpPr>
        <p:spPr>
          <a:xfrm flipH="1">
            <a:off x="6396449" y="2237793"/>
            <a:ext cx="1" cy="406331"/>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70689" y="6516546"/>
            <a:ext cx="656468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Rockwell" panose="02060603020205020403"/>
                <a:ea typeface="+mn-ea"/>
                <a:cs typeface="+mn-cs"/>
              </a:rPr>
              <a:t>* </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by Satoshi </a:t>
            </a:r>
            <a:r>
              <a:rPr kumimoji="0" lang="en-US" sz="1800" b="0" i="0" u="none" strike="noStrike" kern="1200" cap="none" spc="0" normalizeH="0" baseline="0" noProof="0" dirty="0" smtClean="0">
                <a:ln>
                  <a:noFill/>
                </a:ln>
                <a:solidFill>
                  <a:prstClr val="white"/>
                </a:solidFill>
                <a:effectLst/>
                <a:uLnTx/>
                <a:uFillTx/>
                <a:latin typeface="Rockwell" panose="02060603020205020403"/>
                <a:ea typeface="+mn-ea"/>
                <a:cs typeface="+mn-cs"/>
              </a:rPr>
              <a:t>Tanda, @</a:t>
            </a:r>
            <a:r>
              <a:rPr kumimoji="0" lang="en-US" sz="1800" b="0" i="0" u="none" strike="noStrike" kern="1200" cap="none" spc="0" normalizeH="0" baseline="0" noProof="0" dirty="0" err="1" smtClean="0">
                <a:ln>
                  <a:noFill/>
                </a:ln>
                <a:solidFill>
                  <a:prstClr val="white"/>
                </a:solidFill>
                <a:effectLst/>
                <a:uLnTx/>
                <a:uFillTx/>
                <a:latin typeface="Rockwell" panose="02060603020205020403"/>
                <a:ea typeface="+mn-ea"/>
                <a:cs typeface="+mn-cs"/>
              </a:rPr>
              <a:t>standa_t</a:t>
            </a:r>
            <a:r>
              <a:rPr kumimoji="0" lang="en-US" sz="1800" b="0" i="0" u="none" strike="noStrike" kern="1200" cap="none" spc="0" normalizeH="0" baseline="0" noProof="0" dirty="0" smtClean="0">
                <a:ln>
                  <a:noFill/>
                </a:ln>
                <a:solidFill>
                  <a:prstClr val="white"/>
                </a:solidFill>
                <a:effectLst/>
                <a:uLnTx/>
                <a:uFillTx/>
                <a:latin typeface="Rockwell" panose="02060603020205020403"/>
                <a:ea typeface="+mn-ea"/>
                <a:cs typeface="+mn-cs"/>
              </a:rPr>
              <a:t>, </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https://github.com/tandasat</a:t>
            </a:r>
          </a:p>
        </p:txBody>
      </p:sp>
      <p:cxnSp>
        <p:nvCxnSpPr>
          <p:cNvPr id="41" name="Straight Arrow Connector 40"/>
          <p:cNvCxnSpPr/>
          <p:nvPr/>
        </p:nvCxnSpPr>
        <p:spPr>
          <a:xfrm>
            <a:off x="6404121" y="3107497"/>
            <a:ext cx="5497" cy="649265"/>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3046858" y="4531852"/>
            <a:ext cx="1597046"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ea typeface="+mn-ea"/>
                <a:cs typeface="+mn-cs"/>
              </a:rPr>
              <a:t>List</a:t>
            </a:r>
            <a:r>
              <a:rPr kumimoji="0" lang="ru-RU" sz="2400" b="0" i="0" u="none" strike="noStrike" kern="1200" cap="none" spc="0" normalizeH="0" baseline="0" noProof="0" dirty="0" smtClean="0">
                <a:ln>
                  <a:noFill/>
                </a:ln>
                <a:solidFill>
                  <a:prstClr val="white"/>
                </a:solidFill>
                <a:effectLst/>
                <a:uLnTx/>
                <a:uFillTx/>
                <a:ea typeface="+mn-ea"/>
                <a:cs typeface="+mn-cs"/>
              </a:rPr>
              <a:t> </a:t>
            </a:r>
            <a:r>
              <a:rPr kumimoji="0" lang="en-US" sz="2400" b="0" i="0" u="none" strike="noStrike" kern="1200" cap="none" spc="0" normalizeH="0" baseline="0" noProof="0" dirty="0" smtClean="0">
                <a:ln>
                  <a:noFill/>
                </a:ln>
                <a:solidFill>
                  <a:prstClr val="white"/>
                </a:solidFill>
                <a:effectLst/>
                <a:uLnTx/>
                <a:uFillTx/>
                <a:ea typeface="+mn-ea"/>
                <a:cs typeface="+mn-cs"/>
              </a:rPr>
              <a:t>of Memory</a:t>
            </a:r>
            <a:br>
              <a:rPr kumimoji="0" lang="en-US" sz="2400" b="0" i="0" u="none" strike="noStrike" kern="1200" cap="none" spc="0" normalizeH="0" baseline="0" noProof="0" dirty="0" smtClean="0">
                <a:ln>
                  <a:noFill/>
                </a:ln>
                <a:solidFill>
                  <a:prstClr val="white"/>
                </a:solidFill>
                <a:effectLst/>
                <a:uLnTx/>
                <a:uFillTx/>
                <a:ea typeface="+mn-ea"/>
                <a:cs typeface="+mn-cs"/>
              </a:rPr>
            </a:br>
            <a:r>
              <a:rPr kumimoji="0" lang="en-US" sz="2400" b="0" i="0" u="none" strike="noStrike" kern="1200" cap="none" spc="0" normalizeH="0" baseline="0" noProof="0" dirty="0" smtClean="0">
                <a:ln>
                  <a:noFill/>
                </a:ln>
                <a:solidFill>
                  <a:prstClr val="white"/>
                </a:solidFill>
                <a:effectLst/>
                <a:uLnTx/>
                <a:uFillTx/>
                <a:ea typeface="+mn-ea"/>
                <a:cs typeface="+mn-cs"/>
              </a:rPr>
              <a:t>Enclaves</a:t>
            </a:r>
            <a:endParaRPr kumimoji="0" lang="en-US" sz="2400" b="0" i="0" u="none" strike="noStrike" kern="1200" cap="none" spc="0" normalizeH="0" baseline="0" noProof="0" dirty="0">
              <a:ln>
                <a:noFill/>
              </a:ln>
              <a:solidFill>
                <a:prstClr val="white"/>
              </a:solidFill>
              <a:effectLst/>
              <a:uLnTx/>
              <a:uFillTx/>
              <a:ea typeface="+mn-ea"/>
              <a:cs typeface="+mn-cs"/>
            </a:endParaRPr>
          </a:p>
        </p:txBody>
      </p:sp>
      <p:sp>
        <p:nvSpPr>
          <p:cNvPr id="43" name="Rectangle 42"/>
          <p:cNvSpPr/>
          <p:nvPr/>
        </p:nvSpPr>
        <p:spPr>
          <a:xfrm>
            <a:off x="3267279" y="3806816"/>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4" name="Rectangle 43"/>
          <p:cNvSpPr/>
          <p:nvPr/>
        </p:nvSpPr>
        <p:spPr>
          <a:xfrm>
            <a:off x="3419681" y="3928686"/>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5" name="Rectangle 44"/>
          <p:cNvSpPr/>
          <p:nvPr/>
        </p:nvSpPr>
        <p:spPr>
          <a:xfrm>
            <a:off x="3605951" y="4072621"/>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56" name="Rectangle 55"/>
          <p:cNvSpPr/>
          <p:nvPr/>
        </p:nvSpPr>
        <p:spPr>
          <a:xfrm>
            <a:off x="5457941" y="4526811"/>
            <a:ext cx="2409008"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ea typeface="+mn-ea"/>
                <a:cs typeface="+mn-cs"/>
              </a:rPr>
              <a:t>List of Alloc</a:t>
            </a:r>
            <a:r>
              <a:rPr kumimoji="0" lang="en-US" sz="2400" b="0" i="0" u="none" strike="noStrike" kern="1200" cap="none" spc="0" normalizeH="0" baseline="0" noProof="0" dirty="0">
                <a:ln>
                  <a:noFill/>
                </a:ln>
                <a:solidFill>
                  <a:prstClr val="white"/>
                </a:solidFill>
                <a:effectLst/>
                <a:uLnTx/>
                <a:uFillTx/>
                <a:ea typeface="+mn-ea"/>
                <a:cs typeface="+mn-cs"/>
              </a:rPr>
              <a:t>a</a:t>
            </a:r>
            <a:r>
              <a:rPr kumimoji="0" lang="en-US" sz="2400" b="0" i="0" u="none" strike="noStrike" kern="1200" cap="none" spc="0" normalizeH="0" baseline="0" noProof="0" dirty="0" smtClean="0">
                <a:ln>
                  <a:noFill/>
                </a:ln>
                <a:solidFill>
                  <a:prstClr val="white"/>
                </a:solidFill>
                <a:effectLst/>
                <a:uLnTx/>
                <a:uFillTx/>
                <a:ea typeface="+mn-ea"/>
                <a:cs typeface="+mn-cs"/>
              </a:rPr>
              <a:t>ted </a:t>
            </a:r>
            <a:r>
              <a:rPr kumimoji="0" lang="ru-RU" sz="2400" b="0" i="0" u="none" strike="noStrike" kern="1200" cap="none" spc="0" normalizeH="0" baseline="0" noProof="0" dirty="0" smtClean="0">
                <a:ln>
                  <a:noFill/>
                </a:ln>
                <a:solidFill>
                  <a:prstClr val="white"/>
                </a:solidFill>
                <a:effectLst/>
                <a:uLnTx/>
                <a:uFillTx/>
                <a:ea typeface="+mn-ea"/>
                <a:cs typeface="+mn-cs"/>
              </a:rPr>
              <a:t/>
            </a:r>
            <a:br>
              <a:rPr kumimoji="0" lang="ru-RU" sz="2400" b="0" i="0" u="none" strike="noStrike" kern="1200" cap="none" spc="0" normalizeH="0" baseline="0" noProof="0" dirty="0" smtClean="0">
                <a:ln>
                  <a:noFill/>
                </a:ln>
                <a:solidFill>
                  <a:prstClr val="white"/>
                </a:solidFill>
                <a:effectLst/>
                <a:uLnTx/>
                <a:uFillTx/>
                <a:ea typeface="+mn-ea"/>
                <a:cs typeface="+mn-cs"/>
              </a:rPr>
            </a:br>
            <a:r>
              <a:rPr kumimoji="0" lang="en-US" sz="2400" b="0" i="0" u="none" strike="noStrike" kern="1200" cap="none" spc="0" normalizeH="0" baseline="0" noProof="0" dirty="0" smtClean="0">
                <a:ln>
                  <a:noFill/>
                </a:ln>
                <a:solidFill>
                  <a:prstClr val="white"/>
                </a:solidFill>
                <a:effectLst/>
                <a:uLnTx/>
                <a:uFillTx/>
                <a:ea typeface="+mn-ea"/>
                <a:cs typeface="+mn-cs"/>
              </a:rPr>
              <a:t>Memory Pools</a:t>
            </a:r>
            <a:endParaRPr kumimoji="0" lang="en-US" sz="2400" b="0" i="0" u="none" strike="noStrike" kern="1200" cap="none" spc="0" normalizeH="0" baseline="0" noProof="0" dirty="0">
              <a:ln>
                <a:noFill/>
              </a:ln>
              <a:solidFill>
                <a:prstClr val="white"/>
              </a:solidFill>
              <a:effectLst/>
              <a:uLnTx/>
              <a:uFillTx/>
              <a:ea typeface="+mn-ea"/>
              <a:cs typeface="+mn-cs"/>
            </a:endParaRPr>
          </a:p>
        </p:txBody>
      </p:sp>
      <p:sp>
        <p:nvSpPr>
          <p:cNvPr id="57" name="Rectangle 56"/>
          <p:cNvSpPr/>
          <p:nvPr/>
        </p:nvSpPr>
        <p:spPr>
          <a:xfrm>
            <a:off x="5955815" y="3756762"/>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58" name="Rectangle 57"/>
          <p:cNvSpPr/>
          <p:nvPr/>
        </p:nvSpPr>
        <p:spPr>
          <a:xfrm>
            <a:off x="6108217" y="3878632"/>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59" name="Rectangle 58"/>
          <p:cNvSpPr/>
          <p:nvPr/>
        </p:nvSpPr>
        <p:spPr>
          <a:xfrm>
            <a:off x="6294487" y="4022567"/>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60" name="Rectangle 59"/>
          <p:cNvSpPr/>
          <p:nvPr/>
        </p:nvSpPr>
        <p:spPr>
          <a:xfrm>
            <a:off x="529406" y="4480360"/>
            <a:ext cx="2080470"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ea typeface="+mn-ea"/>
                <a:cs typeface="+mn-cs"/>
              </a:rPr>
              <a:t>List of EPROCESSES</a:t>
            </a:r>
            <a:br>
              <a:rPr kumimoji="0" lang="en-US" sz="2400" b="0" i="0" u="none" strike="noStrike" kern="1200" cap="none" spc="0" normalizeH="0" baseline="0" noProof="0" dirty="0" smtClean="0">
                <a:ln>
                  <a:noFill/>
                </a:ln>
                <a:solidFill>
                  <a:prstClr val="white"/>
                </a:solidFill>
                <a:effectLst/>
                <a:uLnTx/>
                <a:uFillTx/>
                <a:ea typeface="+mn-ea"/>
                <a:cs typeface="+mn-cs"/>
              </a:rPr>
            </a:br>
            <a:r>
              <a:rPr kumimoji="0" lang="en-US" sz="2400" b="0" i="0" u="none" strike="noStrike" kern="1200" cap="none" spc="0" normalizeH="0" baseline="0" noProof="0" dirty="0">
                <a:ln>
                  <a:noFill/>
                </a:ln>
                <a:solidFill>
                  <a:prstClr val="white"/>
                </a:solidFill>
                <a:effectLst/>
                <a:uLnTx/>
                <a:uFillTx/>
                <a:ea typeface="+mn-ea"/>
                <a:cs typeface="+mn-cs"/>
              </a:rPr>
              <a:t>Information</a:t>
            </a:r>
          </a:p>
        </p:txBody>
      </p:sp>
      <p:sp>
        <p:nvSpPr>
          <p:cNvPr id="61" name="Rectangle 60"/>
          <p:cNvSpPr/>
          <p:nvPr/>
        </p:nvSpPr>
        <p:spPr>
          <a:xfrm>
            <a:off x="960232" y="3699964"/>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62" name="Rectangle 61"/>
          <p:cNvSpPr/>
          <p:nvPr/>
        </p:nvSpPr>
        <p:spPr>
          <a:xfrm>
            <a:off x="1112634" y="3821834"/>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64" name="Rectangle 63"/>
          <p:cNvSpPr/>
          <p:nvPr/>
        </p:nvSpPr>
        <p:spPr>
          <a:xfrm>
            <a:off x="1298904" y="3965769"/>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cxnSp>
        <p:nvCxnSpPr>
          <p:cNvPr id="70" name="Straight Arrow Connector 69"/>
          <p:cNvCxnSpPr/>
          <p:nvPr/>
        </p:nvCxnSpPr>
        <p:spPr>
          <a:xfrm rot="16200000" flipH="1" flipV="1">
            <a:off x="4948593" y="2756039"/>
            <a:ext cx="625" cy="2207049"/>
          </a:xfrm>
          <a:prstGeom prst="straightConnector1">
            <a:avLst/>
          </a:prstGeom>
          <a:ln w="12700">
            <a:solidFill>
              <a:schemeClr val="tx1"/>
            </a:solidFill>
            <a:headEnd type="oval"/>
            <a:tailEnd type="oval"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6200000" flipH="1" flipV="1">
            <a:off x="5105755" y="2877909"/>
            <a:ext cx="4275" cy="2207047"/>
          </a:xfrm>
          <a:prstGeom prst="straightConnector1">
            <a:avLst/>
          </a:prstGeom>
          <a:ln w="12700">
            <a:solidFill>
              <a:schemeClr val="tx1"/>
            </a:solidFill>
            <a:headEnd type="oval"/>
            <a:tailEnd type="oval"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16200000" flipH="1" flipV="1">
            <a:off x="5286730" y="3021844"/>
            <a:ext cx="12390" cy="2207047"/>
          </a:xfrm>
          <a:prstGeom prst="straightConnector1">
            <a:avLst/>
          </a:prstGeom>
          <a:ln w="12700">
            <a:solidFill>
              <a:schemeClr val="tx1"/>
            </a:solidFill>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30" name="Title 2"/>
          <p:cNvSpPr>
            <a:spLocks noGrp="1"/>
          </p:cNvSpPr>
          <p:nvPr>
            <p:ph type="title"/>
          </p:nvPr>
        </p:nvSpPr>
        <p:spPr>
          <a:xfrm>
            <a:off x="762000" y="-1451"/>
            <a:ext cx="10366248" cy="896656"/>
          </a:xfrm>
        </p:spPr>
        <p:txBody>
          <a:bodyPr>
            <a:normAutofit/>
          </a:bodyPr>
          <a:lstStyle/>
          <a:p>
            <a:r>
              <a:rPr lang="en-US" sz="4900" dirty="0" smtClean="0"/>
              <a:t>Memory ranger architecture: Three Parts</a:t>
            </a:r>
            <a:endParaRPr lang="en-US" sz="4900" dirty="0"/>
          </a:p>
        </p:txBody>
      </p:sp>
      <p:sp>
        <p:nvSpPr>
          <p:cNvPr id="31" name="Rectangle 30"/>
          <p:cNvSpPr/>
          <p:nvPr/>
        </p:nvSpPr>
        <p:spPr>
          <a:xfrm>
            <a:off x="2709332" y="1397175"/>
            <a:ext cx="1548845" cy="830997"/>
          </a:xfrm>
          <a:prstGeom prst="rect">
            <a:avLst/>
          </a:prstGeom>
          <a:ln w="12700">
            <a:solidFill>
              <a:schemeClr val="tx1"/>
            </a:solidFill>
          </a:ln>
        </p:spPr>
        <p:txBody>
          <a:bodyPr wrap="square">
            <a:spAutoFit/>
          </a:bodyPr>
          <a:lstStyle/>
          <a:p>
            <a:pPr algn="ctr">
              <a:defRPr/>
            </a:pPr>
            <a:r>
              <a:rPr lang="en-US" sz="2400" dirty="0" smtClean="0">
                <a:solidFill>
                  <a:prstClr val="white"/>
                </a:solidFill>
              </a:rPr>
              <a:t>Driver </a:t>
            </a:r>
            <a:r>
              <a:rPr lang="en-US" sz="2400" dirty="0">
                <a:solidFill>
                  <a:prstClr val="white"/>
                </a:solidFill>
              </a:rPr>
              <a:t>is </a:t>
            </a:r>
            <a:r>
              <a:rPr lang="en-US" sz="2400" dirty="0" smtClean="0">
                <a:solidFill>
                  <a:prstClr val="white"/>
                </a:solidFill>
              </a:rPr>
              <a:t>loaded</a:t>
            </a:r>
            <a:endParaRPr lang="en-US" sz="2400" dirty="0">
              <a:solidFill>
                <a:prstClr val="white"/>
              </a:solidFill>
              <a:latin typeface="Rockwell" panose="02060603020205020403"/>
            </a:endParaRPr>
          </a:p>
        </p:txBody>
      </p:sp>
      <p:cxnSp>
        <p:nvCxnSpPr>
          <p:cNvPr id="32" name="Straight Arrow Connector 31"/>
          <p:cNvCxnSpPr>
            <a:stCxn id="31" idx="2"/>
          </p:cNvCxnSpPr>
          <p:nvPr/>
        </p:nvCxnSpPr>
        <p:spPr>
          <a:xfrm flipH="1">
            <a:off x="3479800" y="2228172"/>
            <a:ext cx="3955" cy="405455"/>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499069" y="3107497"/>
            <a:ext cx="0" cy="699319"/>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236133" y="3111731"/>
            <a:ext cx="0" cy="577625"/>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2680117" y="3464623"/>
            <a:ext cx="5354750" cy="23997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18849659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167677" y="2633627"/>
          <a:ext cx="11862742" cy="3474720"/>
        </p:xfrm>
        <a:graphic>
          <a:graphicData uri="http://schemas.openxmlformats.org/drawingml/2006/table">
            <a:tbl>
              <a:tblPr/>
              <a:tblGrid>
                <a:gridCol w="3954247">
                  <a:extLst>
                    <a:ext uri="{9D8B030D-6E8A-4147-A177-3AD203B41FA5}">
                      <a16:colId xmlns:a16="http://schemas.microsoft.com/office/drawing/2014/main" val="2010162243"/>
                    </a:ext>
                  </a:extLst>
                </a:gridCol>
                <a:gridCol w="4473474">
                  <a:extLst>
                    <a:ext uri="{9D8B030D-6E8A-4147-A177-3AD203B41FA5}">
                      <a16:colId xmlns:a16="http://schemas.microsoft.com/office/drawing/2014/main" val="3474508734"/>
                    </a:ext>
                  </a:extLst>
                </a:gridCol>
                <a:gridCol w="3435021">
                  <a:extLst>
                    <a:ext uri="{9D8B030D-6E8A-4147-A177-3AD203B41FA5}">
                      <a16:colId xmlns:a16="http://schemas.microsoft.com/office/drawing/2014/main" val="2150648982"/>
                    </a:ext>
                  </a:extLst>
                </a:gridCol>
              </a:tblGrid>
              <a:tr h="339202">
                <a:tc>
                  <a:txBody>
                    <a:bodyPr/>
                    <a:lstStyle/>
                    <a:p>
                      <a:pPr algn="ctr">
                        <a:lnSpc>
                          <a:spcPct val="100000"/>
                        </a:lnSpc>
                        <a:spcBef>
                          <a:spcPts val="0"/>
                        </a:spcBef>
                        <a:spcAft>
                          <a:spcPts val="0"/>
                        </a:spcAft>
                      </a:pPr>
                      <a:r>
                        <a:rPr lang="en-US" sz="2400" b="0" dirty="0" smtClean="0">
                          <a:solidFill>
                            <a:schemeClr val="tx1"/>
                          </a:solidFill>
                          <a:latin typeface="+mn-lt"/>
                        </a:rPr>
                        <a:t>MemoryMonRWX*</a:t>
                      </a:r>
                    </a:p>
                  </a:txBody>
                  <a:tcPr anchor="ctr">
                    <a:lnL w="28575" cmpd="sng">
                      <a:solidFill>
                        <a:schemeClr val="accent1">
                          <a:lumMod val="60000"/>
                          <a:lumOff val="40000"/>
                        </a:schemeClr>
                      </a:solidFill>
                      <a:prstDash val="solid"/>
                    </a:lnL>
                    <a:lnR w="28575" cap="flat" cmpd="sng" algn="ctr">
                      <a:solidFill>
                        <a:schemeClr val="accent1">
                          <a:lumMod val="60000"/>
                          <a:lumOff val="40000"/>
                        </a:schemeClr>
                      </a:solidFill>
                      <a:prstDash val="solid"/>
                      <a:round/>
                      <a:headEnd type="none" w="med" len="med"/>
                      <a:tailEnd type="none" w="med" len="med"/>
                    </a:lnR>
                    <a:lnT w="28575" cmpd="sng">
                      <a:solidFill>
                        <a:schemeClr val="accent1">
                          <a:lumMod val="60000"/>
                          <a:lumOff val="40000"/>
                        </a:schemeClr>
                      </a:solidFill>
                      <a:prstDash val="solid"/>
                    </a:lnT>
                    <a:lnB w="28575" cap="flat" cmpd="sng" algn="ctr">
                      <a:solidFill>
                        <a:schemeClr val="accent1">
                          <a:lumMod val="60000"/>
                          <a:lumOff val="40000"/>
                        </a:schemeClr>
                      </a:solidFill>
                      <a:prstDash val="solid"/>
                      <a:round/>
                      <a:headEnd type="none" w="med" len="med"/>
                      <a:tailEnd type="none" w="med" len="med"/>
                    </a:lnB>
                    <a:solidFill>
                      <a:schemeClr val="tx2">
                        <a:lumMod val="25000"/>
                      </a:schemeClr>
                    </a:solidFill>
                  </a:tcPr>
                </a:tc>
                <a:tc>
                  <a:txBody>
                    <a:bodyPr/>
                    <a:lstStyle/>
                    <a:p>
                      <a:pPr algn="ctr">
                        <a:lnSpc>
                          <a:spcPct val="100000"/>
                        </a:lnSpc>
                        <a:spcBef>
                          <a:spcPts val="0"/>
                        </a:spcBef>
                        <a:spcAft>
                          <a:spcPts val="0"/>
                        </a:spcAft>
                      </a:pPr>
                      <a:r>
                        <a:rPr lang="en-US" sz="2400" b="0" dirty="0" err="1" smtClean="0">
                          <a:solidFill>
                            <a:schemeClr val="tx1"/>
                          </a:solidFill>
                          <a:latin typeface="+mn-lt"/>
                        </a:rPr>
                        <a:t>DdiMon</a:t>
                      </a:r>
                      <a:r>
                        <a:rPr lang="en-US" sz="2400" b="0" dirty="0" smtClean="0">
                          <a:solidFill>
                            <a:schemeClr val="tx1"/>
                          </a:solidFill>
                          <a:latin typeface="+mn-lt"/>
                        </a:rPr>
                        <a:t>*</a:t>
                      </a:r>
                      <a:endParaRPr lang="en-US" sz="2400" b="0" dirty="0">
                        <a:solidFill>
                          <a:schemeClr val="tx1"/>
                        </a:solidFill>
                        <a:latin typeface="+mn-lt"/>
                      </a:endParaRPr>
                    </a:p>
                  </a:txBody>
                  <a:tcPr anchor="ctr">
                    <a:lnL w="28575" cap="flat" cmpd="sng" algn="ctr">
                      <a:solidFill>
                        <a:schemeClr val="accent1">
                          <a:lumMod val="60000"/>
                          <a:lumOff val="40000"/>
                        </a:schemeClr>
                      </a:solidFill>
                      <a:prstDash val="solid"/>
                      <a:round/>
                      <a:headEnd type="none" w="med" len="med"/>
                      <a:tailEnd type="none" w="med" len="med"/>
                    </a:lnL>
                    <a:lnR w="28575" cap="flat" cmpd="sng" algn="ctr">
                      <a:solidFill>
                        <a:schemeClr val="accent1">
                          <a:lumMod val="60000"/>
                          <a:lumOff val="40000"/>
                        </a:schemeClr>
                      </a:solidFill>
                      <a:prstDash val="solid"/>
                      <a:round/>
                      <a:headEnd type="none" w="med" len="med"/>
                      <a:tailEnd type="none" w="med" len="med"/>
                    </a:lnR>
                    <a:lnT w="28575" cmpd="sng">
                      <a:solidFill>
                        <a:schemeClr val="accent1">
                          <a:lumMod val="60000"/>
                          <a:lumOff val="40000"/>
                        </a:schemeClr>
                      </a:solidFill>
                      <a:prstDash val="solid"/>
                    </a:lnT>
                    <a:lnB w="28575" cmpd="sng">
                      <a:solidFill>
                        <a:schemeClr val="accent1">
                          <a:lumMod val="60000"/>
                          <a:lumOff val="40000"/>
                        </a:schemeClr>
                      </a:solidFill>
                      <a:prstDash val="solid"/>
                    </a:lnB>
                    <a:solidFill>
                      <a:schemeClr val="tx2">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smtClean="0">
                          <a:solidFill>
                            <a:schemeClr val="tx1"/>
                          </a:solidFill>
                          <a:latin typeface="+mn-lt"/>
                        </a:rPr>
                        <a:t>Memory Access Policy</a:t>
                      </a:r>
                    </a:p>
                  </a:txBody>
                  <a:tcPr anchor="ctr">
                    <a:lnL w="28575" cap="flat" cmpd="sng" algn="ctr">
                      <a:solidFill>
                        <a:schemeClr val="accent1">
                          <a:lumMod val="60000"/>
                          <a:lumOff val="40000"/>
                        </a:schemeClr>
                      </a:solidFill>
                      <a:prstDash val="solid"/>
                      <a:round/>
                      <a:headEnd type="none" w="med" len="med"/>
                      <a:tailEnd type="none" w="med" len="med"/>
                    </a:lnL>
                    <a:lnR w="28575" cmpd="sng">
                      <a:solidFill>
                        <a:schemeClr val="accent1">
                          <a:lumMod val="60000"/>
                          <a:lumOff val="40000"/>
                        </a:schemeClr>
                      </a:solidFill>
                      <a:prstDash val="solid"/>
                    </a:lnR>
                    <a:lnT w="28575" cmpd="sng">
                      <a:solidFill>
                        <a:schemeClr val="accent1">
                          <a:lumMod val="60000"/>
                          <a:lumOff val="40000"/>
                        </a:schemeClr>
                      </a:solidFill>
                      <a:prstDash val="solid"/>
                    </a:lnT>
                    <a:lnB w="28575" cap="flat" cmpd="sng" algn="ctr">
                      <a:solidFill>
                        <a:schemeClr val="accent1">
                          <a:lumMod val="60000"/>
                          <a:lumOff val="40000"/>
                        </a:schemeClr>
                      </a:solidFill>
                      <a:prstDash val="solid"/>
                      <a:round/>
                      <a:headEnd type="none" w="med" len="med"/>
                      <a:tailEnd type="none" w="med" len="med"/>
                    </a:lnB>
                    <a:solidFill>
                      <a:schemeClr val="tx2">
                        <a:lumMod val="25000"/>
                      </a:schemeClr>
                    </a:solidFill>
                  </a:tcPr>
                </a:tc>
                <a:extLst>
                  <a:ext uri="{0D108BD9-81ED-4DB2-BD59-A6C34878D82A}">
                    <a16:rowId xmlns:a16="http://schemas.microsoft.com/office/drawing/2014/main" val="4250892246"/>
                  </a:ext>
                </a:extLst>
              </a:tr>
              <a:tr h="1481666">
                <a:tc gridSpan="3">
                  <a:txBody>
                    <a:bodyPr/>
                    <a:lstStyle/>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p>
                      <a:pPr marL="182880">
                        <a:spcBef>
                          <a:spcPts val="0"/>
                        </a:spcBef>
                      </a:pPr>
                      <a:endParaRPr lang="en-US" sz="2400" b="1" dirty="0" smtClean="0">
                        <a:solidFill>
                          <a:schemeClr val="tx1"/>
                        </a:solidFill>
                        <a:latin typeface="+mn-lt"/>
                        <a:cs typeface="Courier New" panose="02070309020205020404" pitchFamily="49" charset="0"/>
                      </a:endParaRPr>
                    </a:p>
                  </a:txBody>
                  <a:tcPr anchor="ctr">
                    <a:lnL w="28575" cmpd="sng">
                      <a:solidFill>
                        <a:schemeClr val="accent1">
                          <a:lumMod val="60000"/>
                          <a:lumOff val="40000"/>
                        </a:schemeClr>
                      </a:solidFill>
                      <a:prstDash val="solid"/>
                    </a:lnL>
                    <a:lnR w="28575" cap="flat" cmpd="sng" algn="ctr">
                      <a:solidFill>
                        <a:schemeClr val="accent1">
                          <a:lumMod val="60000"/>
                          <a:lumOff val="40000"/>
                        </a:schemeClr>
                      </a:solidFill>
                      <a:prstDash val="solid"/>
                      <a:round/>
                      <a:headEnd type="none" w="med" len="med"/>
                      <a:tailEnd type="none" w="med" len="med"/>
                    </a:lnR>
                    <a:lnT w="28575" cap="flat" cmpd="sng" algn="ctr">
                      <a:solidFill>
                        <a:schemeClr val="accent1">
                          <a:lumMod val="60000"/>
                          <a:lumOff val="40000"/>
                        </a:schemeClr>
                      </a:solidFill>
                      <a:prstDash val="solid"/>
                      <a:round/>
                      <a:headEnd type="none" w="med" len="med"/>
                      <a:tailEnd type="none" w="med" len="med"/>
                    </a:lnT>
                    <a:lnB w="28575" cap="flat" cmpd="sng" algn="ctr">
                      <a:solidFill>
                        <a:schemeClr val="accent1">
                          <a:lumMod val="60000"/>
                          <a:lumOff val="40000"/>
                        </a:schemeClr>
                      </a:solidFill>
                      <a:prstDash val="solid"/>
                      <a:round/>
                      <a:headEnd type="none" w="med" len="med"/>
                      <a:tailEnd type="none" w="med" len="med"/>
                    </a:lnB>
                  </a:tcPr>
                </a:tc>
                <a:tc hMerge="1">
                  <a:txBody>
                    <a:bodyPr/>
                    <a:lstStyle/>
                    <a:p>
                      <a:endParaRPr lang="en-US" dirty="0"/>
                    </a:p>
                  </a:txBody>
                  <a:tcPr>
                    <a:lnL w="28575" cmpd="sng">
                      <a:solidFill>
                        <a:schemeClr val="accent1">
                          <a:lumMod val="60000"/>
                          <a:lumOff val="40000"/>
                        </a:schemeClr>
                      </a:solidFill>
                      <a:prstDash val="solid"/>
                    </a:lnL>
                    <a:lnR w="28575" cap="flat" cmpd="sng" algn="ctr">
                      <a:solidFill>
                        <a:schemeClr val="accent1">
                          <a:lumMod val="60000"/>
                          <a:lumOff val="40000"/>
                        </a:schemeClr>
                      </a:solidFill>
                      <a:prstDash val="solid"/>
                      <a:round/>
                      <a:headEnd type="none" w="med" len="med"/>
                      <a:tailEnd type="none" w="med" len="med"/>
                    </a:lnR>
                    <a:lnT w="28575" cap="flat" cmpd="sng" algn="ctr">
                      <a:solidFill>
                        <a:schemeClr val="accent1">
                          <a:lumMod val="60000"/>
                          <a:lumOff val="40000"/>
                        </a:schemeClr>
                      </a:solidFill>
                      <a:prstDash val="solid"/>
                      <a:round/>
                      <a:headEnd type="none" w="med" len="med"/>
                      <a:tailEnd type="none" w="med" len="med"/>
                    </a:lnT>
                    <a:lnB w="28575" cmpd="sng">
                      <a:solidFill>
                        <a:schemeClr val="accent1">
                          <a:lumMod val="60000"/>
                          <a:lumOff val="40000"/>
                        </a:schemeClr>
                      </a:solidFill>
                      <a:prstDash val="solid"/>
                    </a:lnB>
                  </a:tcPr>
                </a:tc>
                <a:tc hMerge="1">
                  <a:txBody>
                    <a:bodyPr/>
                    <a:lstStyle/>
                    <a:p>
                      <a:endParaRPr lang="en-US" sz="2400" b="1" dirty="0">
                        <a:solidFill>
                          <a:schemeClr val="tx1"/>
                        </a:solidFill>
                        <a:latin typeface="+mn-lt"/>
                      </a:endParaRPr>
                    </a:p>
                  </a:txBody>
                  <a:tcPr>
                    <a:lnL w="28575" cmpd="sng">
                      <a:solidFill>
                        <a:schemeClr val="accent1">
                          <a:lumMod val="60000"/>
                          <a:lumOff val="40000"/>
                        </a:schemeClr>
                      </a:solidFill>
                      <a:prstDash val="solid"/>
                    </a:lnL>
                    <a:lnR w="28575" cmpd="sng">
                      <a:solidFill>
                        <a:schemeClr val="accent1">
                          <a:lumMod val="60000"/>
                          <a:lumOff val="40000"/>
                        </a:schemeClr>
                      </a:solidFill>
                      <a:prstDash val="solid"/>
                    </a:lnR>
                    <a:lnT w="28575" cap="flat" cmpd="sng" algn="ctr">
                      <a:solidFill>
                        <a:schemeClr val="accent1">
                          <a:lumMod val="60000"/>
                          <a:lumOff val="40000"/>
                        </a:schemeClr>
                      </a:solidFill>
                      <a:prstDash val="solid"/>
                      <a:round/>
                      <a:headEnd type="none" w="med" len="med"/>
                      <a:tailEnd type="none" w="med" len="med"/>
                    </a:lnT>
                    <a:lnB w="28575" cmpd="sng">
                      <a:solidFill>
                        <a:schemeClr val="accent1">
                          <a:lumMod val="60000"/>
                          <a:lumOff val="40000"/>
                        </a:schemeClr>
                      </a:solidFill>
                      <a:prstDash val="solid"/>
                    </a:lnB>
                  </a:tcPr>
                </a:tc>
                <a:extLst>
                  <a:ext uri="{0D108BD9-81ED-4DB2-BD59-A6C34878D82A}">
                    <a16:rowId xmlns:a16="http://schemas.microsoft.com/office/drawing/2014/main" val="2099411104"/>
                  </a:ext>
                </a:extLst>
              </a:tr>
            </a:tbl>
          </a:graphicData>
        </a:graphic>
      </p:graphicFrame>
      <p:sp>
        <p:nvSpPr>
          <p:cNvPr id="5" name="Rectangle 4"/>
          <p:cNvSpPr/>
          <p:nvPr/>
        </p:nvSpPr>
        <p:spPr>
          <a:xfrm>
            <a:off x="8788400" y="1397175"/>
            <a:ext cx="2633875" cy="830997"/>
          </a:xfrm>
          <a:prstGeom prst="rect">
            <a:avLst/>
          </a:prstGeom>
          <a:ln w="12700">
            <a:solidFill>
              <a:schemeClr val="tx1"/>
            </a:solidFill>
          </a:ln>
        </p:spPr>
        <p:txBody>
          <a:bodyPr wrap="square">
            <a:spAutoFit/>
          </a:bodyPr>
          <a:lstStyle/>
          <a:p>
            <a:pPr marL="0" marR="0" lvl="0" indent="0" algn="ctr" defTabSz="457200" rtl="0" eaLnBrk="1" fontAlgn="auto" latinLnBrk="0" hangingPunct="1">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EPT violations: read, write, exec</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cxnSp>
        <p:nvCxnSpPr>
          <p:cNvPr id="7" name="Straight Arrow Connector 6"/>
          <p:cNvCxnSpPr/>
          <p:nvPr/>
        </p:nvCxnSpPr>
        <p:spPr>
          <a:xfrm>
            <a:off x="10105337" y="2247702"/>
            <a:ext cx="0" cy="376304"/>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11048" y="1397175"/>
            <a:ext cx="1633216" cy="830997"/>
          </a:xfrm>
          <a:prstGeom prst="rect">
            <a:avLst/>
          </a:prstGeom>
          <a:ln w="12700">
            <a:solidFill>
              <a:schemeClr val="tx1"/>
            </a:solidFill>
          </a:ln>
        </p:spPr>
        <p:txBody>
          <a:bodyPr wrap="square">
            <a:spAutoFit/>
          </a:bodyPr>
          <a:lstStyle/>
          <a:p>
            <a:pPr lvl="0" algn="ctr">
              <a:defRPr/>
            </a:pPr>
            <a:r>
              <a:rPr lang="en-US" sz="2400" dirty="0">
                <a:solidFill>
                  <a:prstClr val="white"/>
                </a:solidFill>
              </a:rPr>
              <a:t>Process is created</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cxnSp>
        <p:nvCxnSpPr>
          <p:cNvPr id="14" name="Straight Arrow Connector 13"/>
          <p:cNvCxnSpPr>
            <a:stCxn id="13" idx="2"/>
          </p:cNvCxnSpPr>
          <p:nvPr/>
        </p:nvCxnSpPr>
        <p:spPr>
          <a:xfrm>
            <a:off x="1227656" y="2228172"/>
            <a:ext cx="8477" cy="405455"/>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249332" y="1397175"/>
            <a:ext cx="2125135" cy="830997"/>
          </a:xfrm>
          <a:prstGeom prst="rect">
            <a:avLst/>
          </a:prstGeom>
          <a:ln w="12700">
            <a:solidFill>
              <a:schemeClr val="tx1"/>
            </a:solidFill>
          </a:ln>
        </p:spPr>
        <p:txBody>
          <a:bodyPr wrap="square">
            <a:spAutoFit/>
          </a:bodyPr>
          <a:lstStyle/>
          <a:p>
            <a:pPr algn="ctr">
              <a:defRPr/>
            </a:pPr>
            <a:r>
              <a:rPr lang="en-US" sz="2400" dirty="0">
                <a:solidFill>
                  <a:prstClr val="white"/>
                </a:solidFill>
                <a:latin typeface="Rockwell" panose="02060603020205020403"/>
              </a:rPr>
              <a:t>Memory is allocated</a:t>
            </a:r>
          </a:p>
        </p:txBody>
      </p:sp>
      <p:cxnSp>
        <p:nvCxnSpPr>
          <p:cNvPr id="25" name="Straight Arrow Connector 24"/>
          <p:cNvCxnSpPr/>
          <p:nvPr/>
        </p:nvCxnSpPr>
        <p:spPr>
          <a:xfrm flipH="1">
            <a:off x="6396449" y="2237793"/>
            <a:ext cx="1" cy="406331"/>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70689" y="6516546"/>
            <a:ext cx="656468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Rockwell" panose="02060603020205020403"/>
                <a:ea typeface="+mn-ea"/>
                <a:cs typeface="+mn-cs"/>
              </a:rPr>
              <a:t>* </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by Satoshi </a:t>
            </a:r>
            <a:r>
              <a:rPr kumimoji="0" lang="en-US" sz="1800" b="0" i="0" u="none" strike="noStrike" kern="1200" cap="none" spc="0" normalizeH="0" baseline="0" noProof="0" dirty="0" smtClean="0">
                <a:ln>
                  <a:noFill/>
                </a:ln>
                <a:solidFill>
                  <a:prstClr val="white"/>
                </a:solidFill>
                <a:effectLst/>
                <a:uLnTx/>
                <a:uFillTx/>
                <a:latin typeface="Rockwell" panose="02060603020205020403"/>
                <a:ea typeface="+mn-ea"/>
                <a:cs typeface="+mn-cs"/>
              </a:rPr>
              <a:t>Tanda, @</a:t>
            </a:r>
            <a:r>
              <a:rPr kumimoji="0" lang="en-US" sz="1800" b="0" i="0" u="none" strike="noStrike" kern="1200" cap="none" spc="0" normalizeH="0" baseline="0" noProof="0" dirty="0" err="1" smtClean="0">
                <a:ln>
                  <a:noFill/>
                </a:ln>
                <a:solidFill>
                  <a:prstClr val="white"/>
                </a:solidFill>
                <a:effectLst/>
                <a:uLnTx/>
                <a:uFillTx/>
                <a:latin typeface="Rockwell" panose="02060603020205020403"/>
                <a:ea typeface="+mn-ea"/>
                <a:cs typeface="+mn-cs"/>
              </a:rPr>
              <a:t>standa_t</a:t>
            </a:r>
            <a:r>
              <a:rPr kumimoji="0" lang="en-US" sz="1800" b="0" i="0" u="none" strike="noStrike" kern="1200" cap="none" spc="0" normalizeH="0" baseline="0" noProof="0" dirty="0" smtClean="0">
                <a:ln>
                  <a:noFill/>
                </a:ln>
                <a:solidFill>
                  <a:prstClr val="white"/>
                </a:solidFill>
                <a:effectLst/>
                <a:uLnTx/>
                <a:uFillTx/>
                <a:latin typeface="Rockwell" panose="02060603020205020403"/>
                <a:ea typeface="+mn-ea"/>
                <a:cs typeface="+mn-cs"/>
              </a:rPr>
              <a:t>, </a:t>
            </a: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https://github.com/tandasat</a:t>
            </a:r>
          </a:p>
        </p:txBody>
      </p:sp>
      <p:cxnSp>
        <p:nvCxnSpPr>
          <p:cNvPr id="41" name="Straight Arrow Connector 40"/>
          <p:cNvCxnSpPr/>
          <p:nvPr/>
        </p:nvCxnSpPr>
        <p:spPr>
          <a:xfrm>
            <a:off x="6404121" y="3107497"/>
            <a:ext cx="5497" cy="649265"/>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3046858" y="4531852"/>
            <a:ext cx="1597046"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ea typeface="+mn-ea"/>
                <a:cs typeface="+mn-cs"/>
              </a:rPr>
              <a:t>List</a:t>
            </a:r>
            <a:r>
              <a:rPr kumimoji="0" lang="ru-RU" sz="2400" b="0" i="0" u="none" strike="noStrike" kern="1200" cap="none" spc="0" normalizeH="0" baseline="0" noProof="0" dirty="0" smtClean="0">
                <a:ln>
                  <a:noFill/>
                </a:ln>
                <a:solidFill>
                  <a:prstClr val="white"/>
                </a:solidFill>
                <a:effectLst/>
                <a:uLnTx/>
                <a:uFillTx/>
                <a:ea typeface="+mn-ea"/>
                <a:cs typeface="+mn-cs"/>
              </a:rPr>
              <a:t> </a:t>
            </a:r>
            <a:r>
              <a:rPr kumimoji="0" lang="en-US" sz="2400" b="0" i="0" u="none" strike="noStrike" kern="1200" cap="none" spc="0" normalizeH="0" baseline="0" noProof="0" dirty="0" smtClean="0">
                <a:ln>
                  <a:noFill/>
                </a:ln>
                <a:solidFill>
                  <a:prstClr val="white"/>
                </a:solidFill>
                <a:effectLst/>
                <a:uLnTx/>
                <a:uFillTx/>
                <a:ea typeface="+mn-ea"/>
                <a:cs typeface="+mn-cs"/>
              </a:rPr>
              <a:t>of Memory</a:t>
            </a:r>
            <a:br>
              <a:rPr kumimoji="0" lang="en-US" sz="2400" b="0" i="0" u="none" strike="noStrike" kern="1200" cap="none" spc="0" normalizeH="0" baseline="0" noProof="0" dirty="0" smtClean="0">
                <a:ln>
                  <a:noFill/>
                </a:ln>
                <a:solidFill>
                  <a:prstClr val="white"/>
                </a:solidFill>
                <a:effectLst/>
                <a:uLnTx/>
                <a:uFillTx/>
                <a:ea typeface="+mn-ea"/>
                <a:cs typeface="+mn-cs"/>
              </a:rPr>
            </a:br>
            <a:r>
              <a:rPr kumimoji="0" lang="en-US" sz="2400" b="0" i="0" u="none" strike="noStrike" kern="1200" cap="none" spc="0" normalizeH="0" baseline="0" noProof="0" dirty="0" smtClean="0">
                <a:ln>
                  <a:noFill/>
                </a:ln>
                <a:solidFill>
                  <a:prstClr val="white"/>
                </a:solidFill>
                <a:effectLst/>
                <a:uLnTx/>
                <a:uFillTx/>
                <a:ea typeface="+mn-ea"/>
                <a:cs typeface="+mn-cs"/>
              </a:rPr>
              <a:t>Enclaves</a:t>
            </a:r>
            <a:endParaRPr kumimoji="0" lang="en-US" sz="2400" b="0" i="0" u="none" strike="noStrike" kern="1200" cap="none" spc="0" normalizeH="0" baseline="0" noProof="0" dirty="0">
              <a:ln>
                <a:noFill/>
              </a:ln>
              <a:solidFill>
                <a:prstClr val="white"/>
              </a:solidFill>
              <a:effectLst/>
              <a:uLnTx/>
              <a:uFillTx/>
              <a:ea typeface="+mn-ea"/>
              <a:cs typeface="+mn-cs"/>
            </a:endParaRPr>
          </a:p>
        </p:txBody>
      </p:sp>
      <p:sp>
        <p:nvSpPr>
          <p:cNvPr id="43" name="Rectangle 42"/>
          <p:cNvSpPr/>
          <p:nvPr/>
        </p:nvSpPr>
        <p:spPr>
          <a:xfrm>
            <a:off x="3267279" y="3806816"/>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4" name="Rectangle 43"/>
          <p:cNvSpPr/>
          <p:nvPr/>
        </p:nvSpPr>
        <p:spPr>
          <a:xfrm>
            <a:off x="3419681" y="3928686"/>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5" name="Rectangle 44"/>
          <p:cNvSpPr/>
          <p:nvPr/>
        </p:nvSpPr>
        <p:spPr>
          <a:xfrm>
            <a:off x="3605951" y="4072621"/>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56" name="Rectangle 55"/>
          <p:cNvSpPr/>
          <p:nvPr/>
        </p:nvSpPr>
        <p:spPr>
          <a:xfrm>
            <a:off x="5457941" y="4526811"/>
            <a:ext cx="2409008"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ea typeface="+mn-ea"/>
                <a:cs typeface="+mn-cs"/>
              </a:rPr>
              <a:t>List of Alloc</a:t>
            </a:r>
            <a:r>
              <a:rPr kumimoji="0" lang="en-US" sz="2400" b="0" i="0" u="none" strike="noStrike" kern="1200" cap="none" spc="0" normalizeH="0" baseline="0" noProof="0" dirty="0">
                <a:ln>
                  <a:noFill/>
                </a:ln>
                <a:solidFill>
                  <a:prstClr val="white"/>
                </a:solidFill>
                <a:effectLst/>
                <a:uLnTx/>
                <a:uFillTx/>
                <a:ea typeface="+mn-ea"/>
                <a:cs typeface="+mn-cs"/>
              </a:rPr>
              <a:t>a</a:t>
            </a:r>
            <a:r>
              <a:rPr kumimoji="0" lang="en-US" sz="2400" b="0" i="0" u="none" strike="noStrike" kern="1200" cap="none" spc="0" normalizeH="0" baseline="0" noProof="0" dirty="0" smtClean="0">
                <a:ln>
                  <a:noFill/>
                </a:ln>
                <a:solidFill>
                  <a:prstClr val="white"/>
                </a:solidFill>
                <a:effectLst/>
                <a:uLnTx/>
                <a:uFillTx/>
                <a:ea typeface="+mn-ea"/>
                <a:cs typeface="+mn-cs"/>
              </a:rPr>
              <a:t>ted </a:t>
            </a:r>
            <a:r>
              <a:rPr kumimoji="0" lang="ru-RU" sz="2400" b="0" i="0" u="none" strike="noStrike" kern="1200" cap="none" spc="0" normalizeH="0" baseline="0" noProof="0" dirty="0" smtClean="0">
                <a:ln>
                  <a:noFill/>
                </a:ln>
                <a:solidFill>
                  <a:prstClr val="white"/>
                </a:solidFill>
                <a:effectLst/>
                <a:uLnTx/>
                <a:uFillTx/>
                <a:ea typeface="+mn-ea"/>
                <a:cs typeface="+mn-cs"/>
              </a:rPr>
              <a:t/>
            </a:r>
            <a:br>
              <a:rPr kumimoji="0" lang="ru-RU" sz="2400" b="0" i="0" u="none" strike="noStrike" kern="1200" cap="none" spc="0" normalizeH="0" baseline="0" noProof="0" dirty="0" smtClean="0">
                <a:ln>
                  <a:noFill/>
                </a:ln>
                <a:solidFill>
                  <a:prstClr val="white"/>
                </a:solidFill>
                <a:effectLst/>
                <a:uLnTx/>
                <a:uFillTx/>
                <a:ea typeface="+mn-ea"/>
                <a:cs typeface="+mn-cs"/>
              </a:rPr>
            </a:br>
            <a:r>
              <a:rPr kumimoji="0" lang="en-US" sz="2400" b="0" i="0" u="none" strike="noStrike" kern="1200" cap="none" spc="0" normalizeH="0" baseline="0" noProof="0" dirty="0" smtClean="0">
                <a:ln>
                  <a:noFill/>
                </a:ln>
                <a:solidFill>
                  <a:prstClr val="white"/>
                </a:solidFill>
                <a:effectLst/>
                <a:uLnTx/>
                <a:uFillTx/>
                <a:ea typeface="+mn-ea"/>
                <a:cs typeface="+mn-cs"/>
              </a:rPr>
              <a:t>Memory Pools</a:t>
            </a:r>
            <a:endParaRPr kumimoji="0" lang="en-US" sz="2400" b="0" i="0" u="none" strike="noStrike" kern="1200" cap="none" spc="0" normalizeH="0" baseline="0" noProof="0" dirty="0">
              <a:ln>
                <a:noFill/>
              </a:ln>
              <a:solidFill>
                <a:prstClr val="white"/>
              </a:solidFill>
              <a:effectLst/>
              <a:uLnTx/>
              <a:uFillTx/>
              <a:ea typeface="+mn-ea"/>
              <a:cs typeface="+mn-cs"/>
            </a:endParaRPr>
          </a:p>
        </p:txBody>
      </p:sp>
      <p:sp>
        <p:nvSpPr>
          <p:cNvPr id="57" name="Rectangle 56"/>
          <p:cNvSpPr/>
          <p:nvPr/>
        </p:nvSpPr>
        <p:spPr>
          <a:xfrm>
            <a:off x="5955815" y="3756762"/>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58" name="Rectangle 57"/>
          <p:cNvSpPr/>
          <p:nvPr/>
        </p:nvSpPr>
        <p:spPr>
          <a:xfrm>
            <a:off x="6108217" y="3878632"/>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59" name="Rectangle 58"/>
          <p:cNvSpPr/>
          <p:nvPr/>
        </p:nvSpPr>
        <p:spPr>
          <a:xfrm>
            <a:off x="6294487" y="4022567"/>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60" name="Rectangle 59"/>
          <p:cNvSpPr/>
          <p:nvPr/>
        </p:nvSpPr>
        <p:spPr>
          <a:xfrm>
            <a:off x="529406" y="4480360"/>
            <a:ext cx="2080470"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ea typeface="+mn-ea"/>
                <a:cs typeface="+mn-cs"/>
              </a:rPr>
              <a:t>List of EPROCESSES</a:t>
            </a:r>
            <a:br>
              <a:rPr kumimoji="0" lang="en-US" sz="2400" b="0" i="0" u="none" strike="noStrike" kern="1200" cap="none" spc="0" normalizeH="0" baseline="0" noProof="0" dirty="0" smtClean="0">
                <a:ln>
                  <a:noFill/>
                </a:ln>
                <a:solidFill>
                  <a:prstClr val="white"/>
                </a:solidFill>
                <a:effectLst/>
                <a:uLnTx/>
                <a:uFillTx/>
                <a:ea typeface="+mn-ea"/>
                <a:cs typeface="+mn-cs"/>
              </a:rPr>
            </a:br>
            <a:r>
              <a:rPr kumimoji="0" lang="en-US" sz="2400" b="0" i="0" u="none" strike="noStrike" kern="1200" cap="none" spc="0" normalizeH="0" baseline="0" noProof="0" dirty="0">
                <a:ln>
                  <a:noFill/>
                </a:ln>
                <a:solidFill>
                  <a:prstClr val="white"/>
                </a:solidFill>
                <a:effectLst/>
                <a:uLnTx/>
                <a:uFillTx/>
                <a:ea typeface="+mn-ea"/>
                <a:cs typeface="+mn-cs"/>
              </a:rPr>
              <a:t>Information</a:t>
            </a:r>
          </a:p>
        </p:txBody>
      </p:sp>
      <p:sp>
        <p:nvSpPr>
          <p:cNvPr id="61" name="Rectangle 60"/>
          <p:cNvSpPr/>
          <p:nvPr/>
        </p:nvSpPr>
        <p:spPr>
          <a:xfrm>
            <a:off x="960232" y="3699964"/>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62" name="Rectangle 61"/>
          <p:cNvSpPr/>
          <p:nvPr/>
        </p:nvSpPr>
        <p:spPr>
          <a:xfrm>
            <a:off x="1112634" y="3821834"/>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64" name="Rectangle 63"/>
          <p:cNvSpPr/>
          <p:nvPr/>
        </p:nvSpPr>
        <p:spPr>
          <a:xfrm>
            <a:off x="1298904" y="3965769"/>
            <a:ext cx="652226" cy="425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cxnSp>
        <p:nvCxnSpPr>
          <p:cNvPr id="70" name="Straight Arrow Connector 69"/>
          <p:cNvCxnSpPr/>
          <p:nvPr/>
        </p:nvCxnSpPr>
        <p:spPr>
          <a:xfrm rot="16200000" flipH="1" flipV="1">
            <a:off x="4948593" y="2756039"/>
            <a:ext cx="625" cy="2207049"/>
          </a:xfrm>
          <a:prstGeom prst="straightConnector1">
            <a:avLst/>
          </a:prstGeom>
          <a:ln w="12700">
            <a:solidFill>
              <a:schemeClr val="tx1"/>
            </a:solidFill>
            <a:headEnd type="oval"/>
            <a:tailEnd type="oval"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6200000" flipH="1" flipV="1">
            <a:off x="5105755" y="2877909"/>
            <a:ext cx="4275" cy="2207047"/>
          </a:xfrm>
          <a:prstGeom prst="straightConnector1">
            <a:avLst/>
          </a:prstGeom>
          <a:ln w="12700">
            <a:solidFill>
              <a:schemeClr val="tx1"/>
            </a:solidFill>
            <a:headEnd type="oval"/>
            <a:tailEnd type="oval"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16200000" flipH="1" flipV="1">
            <a:off x="5286730" y="3021844"/>
            <a:ext cx="12390" cy="2207047"/>
          </a:xfrm>
          <a:prstGeom prst="straightConnector1">
            <a:avLst/>
          </a:prstGeom>
          <a:ln w="12700">
            <a:solidFill>
              <a:schemeClr val="tx1"/>
            </a:solidFill>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30" name="Title 2"/>
          <p:cNvSpPr>
            <a:spLocks noGrp="1"/>
          </p:cNvSpPr>
          <p:nvPr>
            <p:ph type="title"/>
          </p:nvPr>
        </p:nvSpPr>
        <p:spPr>
          <a:xfrm>
            <a:off x="762000" y="-1451"/>
            <a:ext cx="10366248" cy="896656"/>
          </a:xfrm>
        </p:spPr>
        <p:txBody>
          <a:bodyPr>
            <a:normAutofit/>
          </a:bodyPr>
          <a:lstStyle/>
          <a:p>
            <a:r>
              <a:rPr lang="en-US" sz="4900" dirty="0" smtClean="0"/>
              <a:t>Memory ranger architecture: Three Parts</a:t>
            </a:r>
            <a:endParaRPr lang="en-US" sz="4900" dirty="0"/>
          </a:p>
        </p:txBody>
      </p:sp>
      <p:sp>
        <p:nvSpPr>
          <p:cNvPr id="31" name="Rectangle 30"/>
          <p:cNvSpPr/>
          <p:nvPr/>
        </p:nvSpPr>
        <p:spPr>
          <a:xfrm>
            <a:off x="2709332" y="1397175"/>
            <a:ext cx="1548845" cy="830997"/>
          </a:xfrm>
          <a:prstGeom prst="rect">
            <a:avLst/>
          </a:prstGeom>
          <a:ln w="12700">
            <a:solidFill>
              <a:schemeClr val="tx1"/>
            </a:solidFill>
          </a:ln>
        </p:spPr>
        <p:txBody>
          <a:bodyPr wrap="square">
            <a:spAutoFit/>
          </a:bodyPr>
          <a:lstStyle/>
          <a:p>
            <a:pPr algn="ctr">
              <a:defRPr/>
            </a:pPr>
            <a:r>
              <a:rPr lang="en-US" sz="2400" dirty="0" smtClean="0">
                <a:solidFill>
                  <a:prstClr val="white"/>
                </a:solidFill>
              </a:rPr>
              <a:t>Driver </a:t>
            </a:r>
            <a:r>
              <a:rPr lang="en-US" sz="2400" dirty="0">
                <a:solidFill>
                  <a:prstClr val="white"/>
                </a:solidFill>
              </a:rPr>
              <a:t>is </a:t>
            </a:r>
            <a:r>
              <a:rPr lang="en-US" sz="2400" dirty="0" smtClean="0">
                <a:solidFill>
                  <a:prstClr val="white"/>
                </a:solidFill>
              </a:rPr>
              <a:t>loaded</a:t>
            </a:r>
            <a:endParaRPr lang="en-US" sz="2400" dirty="0">
              <a:solidFill>
                <a:prstClr val="white"/>
              </a:solidFill>
              <a:latin typeface="Rockwell" panose="02060603020205020403"/>
            </a:endParaRPr>
          </a:p>
        </p:txBody>
      </p:sp>
      <p:cxnSp>
        <p:nvCxnSpPr>
          <p:cNvPr id="32" name="Straight Arrow Connector 31"/>
          <p:cNvCxnSpPr>
            <a:stCxn id="31" idx="2"/>
          </p:cNvCxnSpPr>
          <p:nvPr/>
        </p:nvCxnSpPr>
        <p:spPr>
          <a:xfrm flipH="1">
            <a:off x="3479800" y="2228172"/>
            <a:ext cx="3955" cy="405455"/>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499069" y="3107497"/>
            <a:ext cx="0" cy="699319"/>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236133" y="3111731"/>
            <a:ext cx="0" cy="577625"/>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9125857" y="4126569"/>
            <a:ext cx="1969159" cy="16349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47" name="Picture 46"/>
          <p:cNvPicPr>
            <a:picLocks noChangeAspect="1"/>
          </p:cNvPicPr>
          <p:nvPr/>
        </p:nvPicPr>
        <p:blipFill>
          <a:blip r:embed="rId3"/>
          <a:stretch>
            <a:fillRect/>
          </a:stretch>
        </p:blipFill>
        <p:spPr>
          <a:xfrm>
            <a:off x="9406116" y="4213194"/>
            <a:ext cx="1388516" cy="1388516"/>
          </a:xfrm>
          <a:prstGeom prst="rect">
            <a:avLst/>
          </a:prstGeom>
        </p:spPr>
      </p:pic>
      <p:pic>
        <p:nvPicPr>
          <p:cNvPr id="50" name="Picture 49"/>
          <p:cNvPicPr>
            <a:picLocks noChangeAspect="1"/>
          </p:cNvPicPr>
          <p:nvPr/>
        </p:nvPicPr>
        <p:blipFill>
          <a:blip r:embed="rId4"/>
          <a:stretch>
            <a:fillRect/>
          </a:stretch>
        </p:blipFill>
        <p:spPr>
          <a:xfrm>
            <a:off x="9489787" y="3550054"/>
            <a:ext cx="526177" cy="555000"/>
          </a:xfrm>
          <a:prstGeom prst="rect">
            <a:avLst/>
          </a:prstGeom>
        </p:spPr>
      </p:pic>
      <p:pic>
        <p:nvPicPr>
          <p:cNvPr id="51" name="Picture 50"/>
          <p:cNvPicPr>
            <a:picLocks noChangeAspect="1"/>
          </p:cNvPicPr>
          <p:nvPr/>
        </p:nvPicPr>
        <p:blipFill>
          <a:blip r:embed="rId5"/>
          <a:stretch>
            <a:fillRect/>
          </a:stretch>
        </p:blipFill>
        <p:spPr>
          <a:xfrm>
            <a:off x="10222424" y="3555579"/>
            <a:ext cx="770738" cy="584600"/>
          </a:xfrm>
          <a:prstGeom prst="rect">
            <a:avLst/>
          </a:prstGeom>
        </p:spPr>
      </p:pic>
      <p:cxnSp>
        <p:nvCxnSpPr>
          <p:cNvPr id="52" name="Straight Arrow Connector 51"/>
          <p:cNvCxnSpPr/>
          <p:nvPr/>
        </p:nvCxnSpPr>
        <p:spPr>
          <a:xfrm flipH="1" flipV="1">
            <a:off x="10260525" y="3089792"/>
            <a:ext cx="1195" cy="1015262"/>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9982200" y="3124916"/>
            <a:ext cx="3688" cy="1000695"/>
          </a:xfrm>
          <a:prstGeom prst="straightConnector1">
            <a:avLst/>
          </a:prstGeom>
          <a:ln w="22225">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8853194" y="3464623"/>
            <a:ext cx="2569081" cy="24837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24421785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74043" y="1003300"/>
            <a:ext cx="10850009" cy="5842000"/>
          </a:xfrm>
        </p:spPr>
        <p:txBody>
          <a:bodyPr>
            <a:normAutofit fontScale="77500" lnSpcReduction="20000"/>
          </a:bodyPr>
          <a:lstStyle/>
          <a:p>
            <a:pPr marL="0" indent="0">
              <a:lnSpc>
                <a:spcPct val="120000"/>
              </a:lnSpc>
              <a:spcBef>
                <a:spcPts val="0"/>
              </a:spcBef>
              <a:buNone/>
            </a:pPr>
            <a:r>
              <a:rPr lang="en-US" dirty="0" smtClean="0"/>
              <a:t>switch (</a:t>
            </a:r>
            <a:r>
              <a:rPr lang="en-US" dirty="0" err="1" smtClean="0"/>
              <a:t>exit_reason</a:t>
            </a:r>
            <a:r>
              <a:rPr lang="en-US" dirty="0" smtClean="0"/>
              <a:t>){</a:t>
            </a:r>
          </a:p>
          <a:p>
            <a:pPr marL="0" indent="0">
              <a:lnSpc>
                <a:spcPct val="120000"/>
              </a:lnSpc>
              <a:spcBef>
                <a:spcPts val="0"/>
              </a:spcBef>
              <a:buNone/>
            </a:pPr>
            <a:r>
              <a:rPr lang="en-US" dirty="0"/>
              <a:t>	case </a:t>
            </a:r>
            <a:r>
              <a:rPr lang="en-US" dirty="0" smtClean="0"/>
              <a:t>(</a:t>
            </a:r>
            <a:r>
              <a:rPr lang="en-US" dirty="0" err="1" smtClean="0"/>
              <a:t>execute_violation</a:t>
            </a:r>
            <a:r>
              <a:rPr lang="en-US" dirty="0" smtClean="0"/>
              <a:t>):</a:t>
            </a:r>
            <a:endParaRPr lang="en-US" dirty="0"/>
          </a:p>
          <a:p>
            <a:pPr marL="0" indent="0">
              <a:lnSpc>
                <a:spcPct val="120000"/>
              </a:lnSpc>
              <a:spcBef>
                <a:spcPts val="0"/>
              </a:spcBef>
              <a:buNone/>
            </a:pPr>
            <a:r>
              <a:rPr lang="en-US" dirty="0" smtClean="0"/>
              <a:t>		</a:t>
            </a:r>
            <a:r>
              <a:rPr lang="en-US" dirty="0" err="1" smtClean="0"/>
              <a:t>change_ept</a:t>
            </a:r>
            <a:r>
              <a:rPr lang="en-US" dirty="0" smtClean="0"/>
              <a:t>();</a:t>
            </a:r>
          </a:p>
          <a:p>
            <a:pPr marL="0" indent="0">
              <a:lnSpc>
                <a:spcPct val="120000"/>
              </a:lnSpc>
              <a:spcBef>
                <a:spcPts val="0"/>
              </a:spcBef>
              <a:buNone/>
            </a:pPr>
            <a:r>
              <a:rPr lang="en-US" dirty="0"/>
              <a:t>	</a:t>
            </a:r>
            <a:r>
              <a:rPr lang="en-US" dirty="0" smtClean="0"/>
              <a:t>	break;</a:t>
            </a:r>
          </a:p>
          <a:p>
            <a:pPr marL="0" indent="0">
              <a:lnSpc>
                <a:spcPct val="120000"/>
              </a:lnSpc>
              <a:spcBef>
                <a:spcPts val="0"/>
              </a:spcBef>
              <a:buNone/>
            </a:pPr>
            <a:r>
              <a:rPr lang="en-US" dirty="0" smtClean="0"/>
              <a:t>	case (</a:t>
            </a:r>
            <a:r>
              <a:rPr lang="en-US" dirty="0" err="1" smtClean="0"/>
              <a:t>read_violation</a:t>
            </a:r>
            <a:r>
              <a:rPr lang="en-US" dirty="0"/>
              <a:t>|| </a:t>
            </a:r>
            <a:r>
              <a:rPr lang="en-US" dirty="0" err="1" smtClean="0"/>
              <a:t>write_violation</a:t>
            </a:r>
            <a:r>
              <a:rPr lang="en-US" dirty="0"/>
              <a:t>):</a:t>
            </a:r>
            <a:endParaRPr lang="en-US" dirty="0" smtClean="0"/>
          </a:p>
          <a:p>
            <a:pPr marL="0" indent="0">
              <a:lnSpc>
                <a:spcPct val="120000"/>
              </a:lnSpc>
              <a:spcBef>
                <a:spcPts val="0"/>
              </a:spcBef>
              <a:buNone/>
            </a:pPr>
            <a:r>
              <a:rPr lang="en-US" dirty="0"/>
              <a:t>	</a:t>
            </a:r>
            <a:r>
              <a:rPr lang="en-US" dirty="0" smtClean="0"/>
              <a:t>	if (</a:t>
            </a:r>
            <a:r>
              <a:rPr lang="en-US" dirty="0" err="1" smtClean="0"/>
              <a:t>access_legal</a:t>
            </a:r>
            <a:r>
              <a:rPr lang="en-US" dirty="0" smtClean="0"/>
              <a:t>()==false){</a:t>
            </a:r>
          </a:p>
          <a:p>
            <a:pPr marL="0" indent="0">
              <a:lnSpc>
                <a:spcPct val="120000"/>
              </a:lnSpc>
              <a:spcBef>
                <a:spcPts val="0"/>
              </a:spcBef>
              <a:buNone/>
            </a:pPr>
            <a:r>
              <a:rPr lang="en-US" dirty="0"/>
              <a:t>	</a:t>
            </a:r>
            <a:r>
              <a:rPr lang="en-US" dirty="0" smtClean="0"/>
              <a:t>		</a:t>
            </a:r>
            <a:r>
              <a:rPr lang="en-US" dirty="0" err="1" smtClean="0"/>
              <a:t>set_pte</a:t>
            </a:r>
            <a:r>
              <a:rPr lang="en-US" dirty="0" smtClean="0"/>
              <a:t>(</a:t>
            </a:r>
            <a:r>
              <a:rPr lang="en-US" dirty="0" err="1" smtClean="0"/>
              <a:t>pfn</a:t>
            </a:r>
            <a:r>
              <a:rPr lang="en-US" dirty="0" smtClean="0"/>
              <a:t>, </a:t>
            </a:r>
            <a:r>
              <a:rPr lang="en-US" dirty="0" err="1" smtClean="0"/>
              <a:t>read|write</a:t>
            </a:r>
            <a:r>
              <a:rPr lang="en-US" dirty="0" smtClean="0"/>
              <a:t>, </a:t>
            </a:r>
            <a:r>
              <a:rPr lang="en-US" dirty="0" err="1" smtClean="0"/>
              <a:t>fake_page</a:t>
            </a:r>
            <a:r>
              <a:rPr lang="en-US" dirty="0" smtClean="0"/>
              <a:t>);</a:t>
            </a:r>
          </a:p>
          <a:p>
            <a:pPr marL="0" indent="0">
              <a:lnSpc>
                <a:spcPct val="120000"/>
              </a:lnSpc>
              <a:spcBef>
                <a:spcPts val="0"/>
              </a:spcBef>
              <a:buNone/>
            </a:pPr>
            <a:r>
              <a:rPr lang="en-US" dirty="0"/>
              <a:t>	</a:t>
            </a:r>
            <a:r>
              <a:rPr lang="en-US" dirty="0" smtClean="0"/>
              <a:t>		</a:t>
            </a:r>
            <a:r>
              <a:rPr lang="en-US" dirty="0" err="1" smtClean="0"/>
              <a:t>set_monitor_trap_flag</a:t>
            </a:r>
            <a:r>
              <a:rPr lang="en-US" dirty="0"/>
              <a:t>();</a:t>
            </a:r>
            <a:endParaRPr lang="en-US" dirty="0" smtClean="0"/>
          </a:p>
          <a:p>
            <a:pPr marL="0" indent="0">
              <a:lnSpc>
                <a:spcPct val="120000"/>
              </a:lnSpc>
              <a:spcBef>
                <a:spcPts val="0"/>
              </a:spcBef>
              <a:buNone/>
            </a:pPr>
            <a:r>
              <a:rPr lang="en-US" dirty="0"/>
              <a:t>	</a:t>
            </a:r>
            <a:r>
              <a:rPr lang="en-US" dirty="0" smtClean="0"/>
              <a:t>		break;</a:t>
            </a:r>
          </a:p>
          <a:p>
            <a:pPr marL="0" indent="0">
              <a:lnSpc>
                <a:spcPct val="120000"/>
              </a:lnSpc>
              <a:spcBef>
                <a:spcPts val="0"/>
              </a:spcBef>
              <a:buNone/>
            </a:pPr>
            <a:r>
              <a:rPr lang="en-US" dirty="0" smtClean="0"/>
              <a:t>		}</a:t>
            </a:r>
          </a:p>
          <a:p>
            <a:pPr marL="0" indent="0">
              <a:lnSpc>
                <a:spcPct val="120000"/>
              </a:lnSpc>
              <a:spcBef>
                <a:spcPts val="0"/>
              </a:spcBef>
              <a:buNone/>
            </a:pPr>
            <a:r>
              <a:rPr lang="en-US" dirty="0"/>
              <a:t>	</a:t>
            </a:r>
            <a:r>
              <a:rPr lang="en-US" dirty="0" smtClean="0"/>
              <a:t>case (</a:t>
            </a:r>
            <a:r>
              <a:rPr lang="en-US" dirty="0" err="1" smtClean="0"/>
              <a:t>monitor_trap_flag</a:t>
            </a:r>
            <a:r>
              <a:rPr lang="en-US" dirty="0" smtClean="0"/>
              <a:t>):</a:t>
            </a:r>
          </a:p>
          <a:p>
            <a:pPr marL="0" indent="0">
              <a:lnSpc>
                <a:spcPct val="120000"/>
              </a:lnSpc>
              <a:spcBef>
                <a:spcPts val="0"/>
              </a:spcBef>
              <a:buNone/>
            </a:pPr>
            <a:r>
              <a:rPr lang="en-US" dirty="0"/>
              <a:t>		</a:t>
            </a:r>
            <a:r>
              <a:rPr lang="en-US" dirty="0" err="1"/>
              <a:t>set_pte</a:t>
            </a:r>
            <a:r>
              <a:rPr lang="en-US" dirty="0"/>
              <a:t>(</a:t>
            </a:r>
            <a:r>
              <a:rPr lang="en-US" dirty="0" err="1"/>
              <a:t>pfn</a:t>
            </a:r>
            <a:r>
              <a:rPr lang="en-US" dirty="0"/>
              <a:t>, </a:t>
            </a:r>
            <a:r>
              <a:rPr lang="en-US" dirty="0" err="1"/>
              <a:t>no_access</a:t>
            </a:r>
            <a:r>
              <a:rPr lang="en-US" dirty="0"/>
              <a:t>, </a:t>
            </a:r>
            <a:r>
              <a:rPr lang="en-US" dirty="0" err="1"/>
              <a:t>original_page</a:t>
            </a:r>
            <a:r>
              <a:rPr lang="en-US" dirty="0"/>
              <a:t>);</a:t>
            </a:r>
            <a:br>
              <a:rPr lang="en-US" dirty="0"/>
            </a:br>
            <a:r>
              <a:rPr lang="en-US" dirty="0"/>
              <a:t>		</a:t>
            </a:r>
            <a:r>
              <a:rPr lang="en-US" dirty="0" err="1"/>
              <a:t>clear_monitor_trap_flag</a:t>
            </a:r>
            <a:r>
              <a:rPr lang="en-US" dirty="0"/>
              <a:t>();</a:t>
            </a:r>
          </a:p>
          <a:p>
            <a:pPr marL="0" indent="0">
              <a:lnSpc>
                <a:spcPct val="120000"/>
              </a:lnSpc>
              <a:spcBef>
                <a:spcPts val="0"/>
              </a:spcBef>
              <a:buNone/>
            </a:pPr>
            <a:r>
              <a:rPr lang="en-US" dirty="0"/>
              <a:t>	</a:t>
            </a:r>
            <a:r>
              <a:rPr lang="en-US" dirty="0" smtClean="0"/>
              <a:t>	break;</a:t>
            </a:r>
          </a:p>
          <a:p>
            <a:pPr marL="0" indent="0">
              <a:lnSpc>
                <a:spcPct val="120000"/>
              </a:lnSpc>
              <a:spcBef>
                <a:spcPts val="0"/>
              </a:spcBef>
              <a:buNone/>
            </a:pPr>
            <a:r>
              <a:rPr lang="en-US" dirty="0"/>
              <a:t>}</a:t>
            </a:r>
          </a:p>
        </p:txBody>
      </p:sp>
      <p:sp>
        <p:nvSpPr>
          <p:cNvPr id="3" name="Title 2"/>
          <p:cNvSpPr>
            <a:spLocks noGrp="1"/>
          </p:cNvSpPr>
          <p:nvPr>
            <p:ph type="title"/>
          </p:nvPr>
        </p:nvSpPr>
        <p:spPr>
          <a:xfrm>
            <a:off x="1069848" y="0"/>
            <a:ext cx="10454204" cy="1231900"/>
          </a:xfrm>
        </p:spPr>
        <p:txBody>
          <a:bodyPr>
            <a:normAutofit/>
          </a:bodyPr>
          <a:lstStyle/>
          <a:p>
            <a:r>
              <a:rPr lang="en-US" sz="4900" dirty="0" smtClean="0"/>
              <a:t>Memory Ranger </a:t>
            </a:r>
            <a:r>
              <a:rPr lang="en-US" sz="4900" dirty="0"/>
              <a:t>dispatcher (SIMPLIFIED)</a:t>
            </a:r>
          </a:p>
        </p:txBody>
      </p:sp>
    </p:spTree>
    <p:extLst>
      <p:ext uri="{BB962C8B-B14F-4D97-AF65-F5344CB8AC3E}">
        <p14:creationId xmlns:p14="http://schemas.microsoft.com/office/powerpoint/2010/main" val="24992948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74043" y="1003300"/>
            <a:ext cx="10850009" cy="5842000"/>
          </a:xfrm>
        </p:spPr>
        <p:txBody>
          <a:bodyPr>
            <a:normAutofit fontScale="77500" lnSpcReduction="20000"/>
          </a:bodyPr>
          <a:lstStyle/>
          <a:p>
            <a:pPr marL="0" indent="0">
              <a:lnSpc>
                <a:spcPct val="120000"/>
              </a:lnSpc>
              <a:spcBef>
                <a:spcPts val="0"/>
              </a:spcBef>
              <a:buNone/>
            </a:pPr>
            <a:r>
              <a:rPr lang="en-US" dirty="0" smtClean="0"/>
              <a:t>switch (</a:t>
            </a:r>
            <a:r>
              <a:rPr lang="en-US" dirty="0" err="1" smtClean="0"/>
              <a:t>exit_reason</a:t>
            </a:r>
            <a:r>
              <a:rPr lang="en-US" dirty="0" smtClean="0"/>
              <a:t>){</a:t>
            </a:r>
          </a:p>
          <a:p>
            <a:pPr marL="0" indent="0">
              <a:lnSpc>
                <a:spcPct val="120000"/>
              </a:lnSpc>
              <a:spcBef>
                <a:spcPts val="0"/>
              </a:spcBef>
              <a:buNone/>
            </a:pPr>
            <a:r>
              <a:rPr lang="en-US" dirty="0"/>
              <a:t>	case </a:t>
            </a:r>
            <a:r>
              <a:rPr lang="en-US" dirty="0" smtClean="0"/>
              <a:t>(</a:t>
            </a:r>
            <a:r>
              <a:rPr lang="en-US" dirty="0" err="1" smtClean="0"/>
              <a:t>execute_violation</a:t>
            </a:r>
            <a:r>
              <a:rPr lang="en-US" dirty="0" smtClean="0"/>
              <a:t>):</a:t>
            </a:r>
            <a:endParaRPr lang="en-US" dirty="0"/>
          </a:p>
          <a:p>
            <a:pPr marL="0" indent="0">
              <a:lnSpc>
                <a:spcPct val="120000"/>
              </a:lnSpc>
              <a:spcBef>
                <a:spcPts val="0"/>
              </a:spcBef>
              <a:buNone/>
            </a:pPr>
            <a:r>
              <a:rPr lang="en-US" dirty="0" smtClean="0"/>
              <a:t>		</a:t>
            </a:r>
            <a:r>
              <a:rPr lang="en-US" dirty="0" err="1" smtClean="0"/>
              <a:t>change_ept</a:t>
            </a:r>
            <a:r>
              <a:rPr lang="en-US" dirty="0" smtClean="0"/>
              <a:t>();</a:t>
            </a:r>
          </a:p>
          <a:p>
            <a:pPr marL="0" indent="0">
              <a:lnSpc>
                <a:spcPct val="120000"/>
              </a:lnSpc>
              <a:spcBef>
                <a:spcPts val="0"/>
              </a:spcBef>
              <a:buNone/>
            </a:pPr>
            <a:r>
              <a:rPr lang="en-US" dirty="0"/>
              <a:t>	</a:t>
            </a:r>
            <a:r>
              <a:rPr lang="en-US" dirty="0" smtClean="0"/>
              <a:t>	break;</a:t>
            </a:r>
          </a:p>
          <a:p>
            <a:pPr marL="0" indent="0">
              <a:lnSpc>
                <a:spcPct val="120000"/>
              </a:lnSpc>
              <a:spcBef>
                <a:spcPts val="0"/>
              </a:spcBef>
              <a:buNone/>
            </a:pPr>
            <a:r>
              <a:rPr lang="en-US" dirty="0" smtClean="0"/>
              <a:t>	case (</a:t>
            </a:r>
            <a:r>
              <a:rPr lang="en-US" dirty="0" err="1" smtClean="0"/>
              <a:t>read_violation</a:t>
            </a:r>
            <a:r>
              <a:rPr lang="en-US" dirty="0"/>
              <a:t>|| </a:t>
            </a:r>
            <a:r>
              <a:rPr lang="en-US" dirty="0" err="1" smtClean="0"/>
              <a:t>write_violation</a:t>
            </a:r>
            <a:r>
              <a:rPr lang="en-US" dirty="0"/>
              <a:t>):</a:t>
            </a:r>
            <a:endParaRPr lang="en-US" dirty="0" smtClean="0"/>
          </a:p>
          <a:p>
            <a:pPr marL="0" indent="0">
              <a:lnSpc>
                <a:spcPct val="120000"/>
              </a:lnSpc>
              <a:spcBef>
                <a:spcPts val="0"/>
              </a:spcBef>
              <a:buNone/>
            </a:pPr>
            <a:r>
              <a:rPr lang="en-US" dirty="0"/>
              <a:t>	</a:t>
            </a:r>
            <a:r>
              <a:rPr lang="en-US" dirty="0" smtClean="0"/>
              <a:t>	if (</a:t>
            </a:r>
            <a:r>
              <a:rPr lang="en-US" dirty="0" err="1" smtClean="0"/>
              <a:t>access_legal</a:t>
            </a:r>
            <a:r>
              <a:rPr lang="en-US" dirty="0" smtClean="0"/>
              <a:t>()==false){</a:t>
            </a:r>
          </a:p>
          <a:p>
            <a:pPr marL="0" indent="0">
              <a:lnSpc>
                <a:spcPct val="120000"/>
              </a:lnSpc>
              <a:spcBef>
                <a:spcPts val="0"/>
              </a:spcBef>
              <a:buNone/>
            </a:pPr>
            <a:r>
              <a:rPr lang="en-US" dirty="0"/>
              <a:t>	</a:t>
            </a:r>
            <a:r>
              <a:rPr lang="en-US" dirty="0" smtClean="0"/>
              <a:t>		</a:t>
            </a:r>
            <a:r>
              <a:rPr lang="en-US" dirty="0" err="1" smtClean="0"/>
              <a:t>set_pte</a:t>
            </a:r>
            <a:r>
              <a:rPr lang="en-US" dirty="0" smtClean="0"/>
              <a:t>(</a:t>
            </a:r>
            <a:r>
              <a:rPr lang="en-US" dirty="0" err="1" smtClean="0"/>
              <a:t>pfn</a:t>
            </a:r>
            <a:r>
              <a:rPr lang="en-US" dirty="0" smtClean="0"/>
              <a:t>, </a:t>
            </a:r>
            <a:r>
              <a:rPr lang="en-US" dirty="0" err="1" smtClean="0"/>
              <a:t>read|write</a:t>
            </a:r>
            <a:r>
              <a:rPr lang="en-US" dirty="0" smtClean="0"/>
              <a:t>, </a:t>
            </a:r>
            <a:r>
              <a:rPr lang="en-US" dirty="0" err="1" smtClean="0"/>
              <a:t>fake_page</a:t>
            </a:r>
            <a:r>
              <a:rPr lang="en-US" dirty="0" smtClean="0"/>
              <a:t>);</a:t>
            </a:r>
          </a:p>
          <a:p>
            <a:pPr marL="0" indent="0">
              <a:lnSpc>
                <a:spcPct val="120000"/>
              </a:lnSpc>
              <a:spcBef>
                <a:spcPts val="0"/>
              </a:spcBef>
              <a:buNone/>
            </a:pPr>
            <a:r>
              <a:rPr lang="en-US" dirty="0"/>
              <a:t>	</a:t>
            </a:r>
            <a:r>
              <a:rPr lang="en-US" dirty="0" smtClean="0"/>
              <a:t>		</a:t>
            </a:r>
            <a:r>
              <a:rPr lang="en-US" dirty="0" err="1" smtClean="0"/>
              <a:t>set_monitor_trap_flag</a:t>
            </a:r>
            <a:r>
              <a:rPr lang="en-US" dirty="0"/>
              <a:t>();</a:t>
            </a:r>
            <a:endParaRPr lang="en-US" dirty="0" smtClean="0"/>
          </a:p>
          <a:p>
            <a:pPr marL="0" indent="0">
              <a:lnSpc>
                <a:spcPct val="120000"/>
              </a:lnSpc>
              <a:spcBef>
                <a:spcPts val="0"/>
              </a:spcBef>
              <a:buNone/>
            </a:pPr>
            <a:r>
              <a:rPr lang="en-US" dirty="0"/>
              <a:t>	</a:t>
            </a:r>
            <a:r>
              <a:rPr lang="en-US" dirty="0" smtClean="0"/>
              <a:t>		break;</a:t>
            </a:r>
          </a:p>
          <a:p>
            <a:pPr marL="0" indent="0">
              <a:lnSpc>
                <a:spcPct val="120000"/>
              </a:lnSpc>
              <a:spcBef>
                <a:spcPts val="0"/>
              </a:spcBef>
              <a:buNone/>
            </a:pPr>
            <a:r>
              <a:rPr lang="en-US" dirty="0" smtClean="0"/>
              <a:t>		}</a:t>
            </a:r>
          </a:p>
          <a:p>
            <a:pPr marL="0" indent="0">
              <a:lnSpc>
                <a:spcPct val="120000"/>
              </a:lnSpc>
              <a:spcBef>
                <a:spcPts val="0"/>
              </a:spcBef>
              <a:buNone/>
            </a:pPr>
            <a:r>
              <a:rPr lang="en-US" dirty="0"/>
              <a:t>	</a:t>
            </a:r>
            <a:r>
              <a:rPr lang="en-US" dirty="0" smtClean="0"/>
              <a:t>case (</a:t>
            </a:r>
            <a:r>
              <a:rPr lang="en-US" dirty="0" err="1" smtClean="0"/>
              <a:t>monitor_trap_flag</a:t>
            </a:r>
            <a:r>
              <a:rPr lang="en-US" dirty="0" smtClean="0"/>
              <a:t>):</a:t>
            </a:r>
          </a:p>
          <a:p>
            <a:pPr marL="0" indent="0">
              <a:lnSpc>
                <a:spcPct val="120000"/>
              </a:lnSpc>
              <a:spcBef>
                <a:spcPts val="0"/>
              </a:spcBef>
              <a:buNone/>
            </a:pPr>
            <a:r>
              <a:rPr lang="en-US" dirty="0"/>
              <a:t>		</a:t>
            </a:r>
            <a:r>
              <a:rPr lang="en-US" dirty="0" err="1"/>
              <a:t>set_pte</a:t>
            </a:r>
            <a:r>
              <a:rPr lang="en-US" dirty="0"/>
              <a:t>(</a:t>
            </a:r>
            <a:r>
              <a:rPr lang="en-US" dirty="0" err="1"/>
              <a:t>pfn</a:t>
            </a:r>
            <a:r>
              <a:rPr lang="en-US" dirty="0"/>
              <a:t>, </a:t>
            </a:r>
            <a:r>
              <a:rPr lang="en-US" dirty="0" err="1"/>
              <a:t>no_access</a:t>
            </a:r>
            <a:r>
              <a:rPr lang="en-US" dirty="0"/>
              <a:t>, </a:t>
            </a:r>
            <a:r>
              <a:rPr lang="en-US" dirty="0" err="1"/>
              <a:t>original_page</a:t>
            </a:r>
            <a:r>
              <a:rPr lang="en-US" dirty="0"/>
              <a:t>);</a:t>
            </a:r>
            <a:br>
              <a:rPr lang="en-US" dirty="0"/>
            </a:br>
            <a:r>
              <a:rPr lang="en-US" dirty="0"/>
              <a:t>		</a:t>
            </a:r>
            <a:r>
              <a:rPr lang="en-US" dirty="0" err="1"/>
              <a:t>clear_monitor_trap_flag</a:t>
            </a:r>
            <a:r>
              <a:rPr lang="en-US" dirty="0"/>
              <a:t>();</a:t>
            </a:r>
          </a:p>
          <a:p>
            <a:pPr marL="0" indent="0">
              <a:lnSpc>
                <a:spcPct val="120000"/>
              </a:lnSpc>
              <a:spcBef>
                <a:spcPts val="0"/>
              </a:spcBef>
              <a:buNone/>
            </a:pPr>
            <a:r>
              <a:rPr lang="en-US" dirty="0"/>
              <a:t>	</a:t>
            </a:r>
            <a:r>
              <a:rPr lang="en-US" dirty="0" smtClean="0"/>
              <a:t>	break;</a:t>
            </a:r>
          </a:p>
          <a:p>
            <a:pPr marL="0" indent="0">
              <a:lnSpc>
                <a:spcPct val="120000"/>
              </a:lnSpc>
              <a:spcBef>
                <a:spcPts val="0"/>
              </a:spcBef>
              <a:buNone/>
            </a:pPr>
            <a:r>
              <a:rPr lang="en-US" dirty="0"/>
              <a:t>}</a:t>
            </a:r>
          </a:p>
        </p:txBody>
      </p:sp>
      <p:sp>
        <p:nvSpPr>
          <p:cNvPr id="3" name="Title 2"/>
          <p:cNvSpPr>
            <a:spLocks noGrp="1"/>
          </p:cNvSpPr>
          <p:nvPr>
            <p:ph type="title"/>
          </p:nvPr>
        </p:nvSpPr>
        <p:spPr>
          <a:xfrm>
            <a:off x="1069848" y="0"/>
            <a:ext cx="10454204" cy="1231900"/>
          </a:xfrm>
        </p:spPr>
        <p:txBody>
          <a:bodyPr>
            <a:normAutofit/>
          </a:bodyPr>
          <a:lstStyle/>
          <a:p>
            <a:r>
              <a:rPr lang="en-US" sz="4900" dirty="0"/>
              <a:t>Memory Ranger dispatcher (SIMPLIFIED)</a:t>
            </a:r>
          </a:p>
        </p:txBody>
      </p:sp>
      <p:sp>
        <p:nvSpPr>
          <p:cNvPr id="4" name="Rectangle 3"/>
          <p:cNvSpPr/>
          <p:nvPr/>
        </p:nvSpPr>
        <p:spPr>
          <a:xfrm>
            <a:off x="1422400" y="1435100"/>
            <a:ext cx="7586133" cy="11514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4463569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1555980" y="1147653"/>
            <a:ext cx="2744535" cy="107040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3" name="Title 2"/>
          <p:cNvSpPr>
            <a:spLocks noGrp="1"/>
          </p:cNvSpPr>
          <p:nvPr>
            <p:ph type="title"/>
          </p:nvPr>
        </p:nvSpPr>
        <p:spPr>
          <a:xfrm>
            <a:off x="1069848" y="0"/>
            <a:ext cx="10058400" cy="1061100"/>
          </a:xfrm>
        </p:spPr>
        <p:txBody>
          <a:bodyPr>
            <a:normAutofit/>
          </a:bodyPr>
          <a:lstStyle/>
          <a:p>
            <a:r>
              <a:rPr lang="en-US" sz="4900" dirty="0"/>
              <a:t>attacks on Kernel mode memory</a:t>
            </a:r>
          </a:p>
        </p:txBody>
      </p:sp>
      <p:sp>
        <p:nvSpPr>
          <p:cNvPr id="6" name="Rectangle 5"/>
          <p:cNvSpPr/>
          <p:nvPr/>
        </p:nvSpPr>
        <p:spPr>
          <a:xfrm>
            <a:off x="4858214" y="1536211"/>
            <a:ext cx="2124812" cy="964367"/>
          </a:xfrm>
          <a:prstGeom prst="rect">
            <a:avLst/>
          </a:prstGeom>
        </p:spPr>
        <p:txBody>
          <a:bodyPr wrap="none">
            <a:spAutoFit/>
          </a:bodyPr>
          <a:lstStyle/>
          <a:p>
            <a:pPr marL="0" marR="0" lvl="0" indent="0" algn="ctr" defTabSz="457200" rtl="0" eaLnBrk="1" fontAlgn="auto" latinLnBrk="0" hangingPunct="1">
              <a:lnSpc>
                <a:spcPts val="34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Rockwell" panose="02060603020205020403"/>
                <a:ea typeface="+mn-ea"/>
                <a:cs typeface="+mn-cs"/>
              </a:rPr>
              <a:t>allocate  </a:t>
            </a:r>
            <a:br>
              <a:rPr kumimoji="0" lang="en-US" sz="2800" b="0" i="0" u="none" strike="noStrike" kern="1200" cap="none" spc="0" normalizeH="0" baseline="0" noProof="0" dirty="0" smtClean="0">
                <a:ln>
                  <a:noFill/>
                </a:ln>
                <a:solidFill>
                  <a:prstClr val="white"/>
                </a:solidFill>
                <a:effectLst/>
                <a:uLnTx/>
                <a:uFillTx/>
                <a:latin typeface="Rockwell" panose="02060603020205020403"/>
                <a:ea typeface="+mn-ea"/>
                <a:cs typeface="+mn-cs"/>
              </a:rPr>
            </a:br>
            <a:r>
              <a:rPr kumimoji="0" lang="en-US" sz="2800" b="0" i="0" u="none" strike="noStrike" kern="1200" cap="none" spc="0" normalizeH="0" baseline="0" noProof="0" dirty="0" smtClean="0">
                <a:ln>
                  <a:noFill/>
                </a:ln>
                <a:solidFill>
                  <a:prstClr val="white"/>
                </a:solidFill>
                <a:effectLst/>
                <a:uLnTx/>
                <a:uFillTx/>
                <a:latin typeface="Rockwell" panose="02060603020205020403"/>
                <a:ea typeface="+mn-ea"/>
                <a:cs typeface="+mn-cs"/>
              </a:rPr>
              <a:t>read / write</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cxnSp>
        <p:nvCxnSpPr>
          <p:cNvPr id="5" name="Straight Arrow Connector 4"/>
          <p:cNvCxnSpPr>
            <a:stCxn id="4" idx="3"/>
          </p:cNvCxnSpPr>
          <p:nvPr/>
        </p:nvCxnSpPr>
        <p:spPr>
          <a:xfrm flipV="1">
            <a:off x="4664429" y="2025650"/>
            <a:ext cx="2531992" cy="3492"/>
          </a:xfrm>
          <a:prstGeom prst="straightConnector1">
            <a:avLst/>
          </a:prstGeom>
          <a:ln w="444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2718120" y="5215951"/>
            <a:ext cx="2041554" cy="129976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Rockwell" panose="02060603020205020403"/>
                <a:ea typeface="+mn-ea"/>
                <a:cs typeface="+mn-cs"/>
              </a:rPr>
              <a:t>Windows OS kernel</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cxnSp>
        <p:nvCxnSpPr>
          <p:cNvPr id="35" name="Straight Arrow Connector 34"/>
          <p:cNvCxnSpPr/>
          <p:nvPr/>
        </p:nvCxnSpPr>
        <p:spPr>
          <a:xfrm flipV="1">
            <a:off x="4764097" y="5851471"/>
            <a:ext cx="1578563" cy="20793"/>
          </a:xfrm>
          <a:prstGeom prst="straightConnector1">
            <a:avLst/>
          </a:prstGeom>
          <a:ln w="444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1735057" y="1305114"/>
            <a:ext cx="2744535" cy="10704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4" name="Rectangle 3"/>
          <p:cNvSpPr/>
          <p:nvPr/>
        </p:nvSpPr>
        <p:spPr>
          <a:xfrm>
            <a:off x="1919894" y="1493941"/>
            <a:ext cx="2744535" cy="107040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Rockwell" panose="02060603020205020403"/>
                <a:ea typeface="+mn-ea"/>
                <a:cs typeface="+mn-cs"/>
              </a:rPr>
              <a:t>Kernel-mode drivers</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23" name="Rounded Rectangle 22"/>
          <p:cNvSpPr/>
          <p:nvPr/>
        </p:nvSpPr>
        <p:spPr>
          <a:xfrm>
            <a:off x="7196421" y="1181521"/>
            <a:ext cx="2594900" cy="103332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dirty="0">
                <a:solidFill>
                  <a:prstClr val="white"/>
                </a:solidFill>
              </a:rPr>
              <a:t>Allocated Memory Data</a:t>
            </a:r>
          </a:p>
        </p:txBody>
      </p:sp>
      <p:sp>
        <p:nvSpPr>
          <p:cNvPr id="43" name="Rounded Rectangle 42"/>
          <p:cNvSpPr/>
          <p:nvPr/>
        </p:nvSpPr>
        <p:spPr>
          <a:xfrm>
            <a:off x="7348821" y="1333921"/>
            <a:ext cx="2594900" cy="1033324"/>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dirty="0">
                <a:solidFill>
                  <a:prstClr val="white"/>
                </a:solidFill>
              </a:rPr>
              <a:t>Allocated Memory Data</a:t>
            </a:r>
          </a:p>
        </p:txBody>
      </p:sp>
      <p:sp>
        <p:nvSpPr>
          <p:cNvPr id="44" name="Rounded Rectangle 43"/>
          <p:cNvSpPr/>
          <p:nvPr/>
        </p:nvSpPr>
        <p:spPr>
          <a:xfrm>
            <a:off x="7501221" y="1486321"/>
            <a:ext cx="2594900" cy="1033324"/>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dirty="0">
                <a:solidFill>
                  <a:prstClr val="white"/>
                </a:solidFill>
              </a:rPr>
              <a:t>Allocated Memory Data</a:t>
            </a:r>
          </a:p>
        </p:txBody>
      </p:sp>
      <p:sp>
        <p:nvSpPr>
          <p:cNvPr id="48" name="Rounded Rectangle 47"/>
          <p:cNvSpPr/>
          <p:nvPr/>
        </p:nvSpPr>
        <p:spPr>
          <a:xfrm>
            <a:off x="6354112" y="5226271"/>
            <a:ext cx="2443103" cy="803431"/>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a:solidFill>
                  <a:prstClr val="white"/>
                </a:solidFill>
              </a:rPr>
              <a:t>OS structures</a:t>
            </a:r>
            <a:endParaRPr lang="en-US" sz="2800" dirty="0">
              <a:solidFill>
                <a:prstClr val="white"/>
              </a:solidFill>
            </a:endParaRPr>
          </a:p>
        </p:txBody>
      </p:sp>
      <p:sp>
        <p:nvSpPr>
          <p:cNvPr id="49" name="Rounded Rectangle 48"/>
          <p:cNvSpPr/>
          <p:nvPr/>
        </p:nvSpPr>
        <p:spPr>
          <a:xfrm>
            <a:off x="6506512" y="5378671"/>
            <a:ext cx="2443103" cy="803431"/>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a:solidFill>
                  <a:prstClr val="white"/>
                </a:solidFill>
              </a:rPr>
              <a:t>OS structures</a:t>
            </a:r>
            <a:endParaRPr lang="en-US" sz="2800" dirty="0">
              <a:solidFill>
                <a:prstClr val="white"/>
              </a:solidFill>
            </a:endParaRPr>
          </a:p>
        </p:txBody>
      </p:sp>
      <p:sp>
        <p:nvSpPr>
          <p:cNvPr id="50" name="Rounded Rectangle 49"/>
          <p:cNvSpPr/>
          <p:nvPr/>
        </p:nvSpPr>
        <p:spPr>
          <a:xfrm>
            <a:off x="6658912" y="5531071"/>
            <a:ext cx="2443103" cy="803431"/>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a:solidFill>
                  <a:prstClr val="white"/>
                </a:solidFill>
              </a:rPr>
              <a:t>OS structures</a:t>
            </a:r>
            <a:endParaRPr lang="en-US" sz="2800" dirty="0">
              <a:solidFill>
                <a:prstClr val="white"/>
              </a:solidFill>
            </a:endParaRPr>
          </a:p>
        </p:txBody>
      </p:sp>
    </p:spTree>
    <p:extLst>
      <p:ext uri="{BB962C8B-B14F-4D97-AF65-F5344CB8AC3E}">
        <p14:creationId xmlns:p14="http://schemas.microsoft.com/office/powerpoint/2010/main" val="5805446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74043" y="1003300"/>
            <a:ext cx="10850009" cy="5842000"/>
          </a:xfrm>
        </p:spPr>
        <p:txBody>
          <a:bodyPr>
            <a:normAutofit fontScale="77500" lnSpcReduction="20000"/>
          </a:bodyPr>
          <a:lstStyle/>
          <a:p>
            <a:pPr marL="0" indent="0">
              <a:lnSpc>
                <a:spcPct val="120000"/>
              </a:lnSpc>
              <a:spcBef>
                <a:spcPts val="0"/>
              </a:spcBef>
              <a:buNone/>
            </a:pPr>
            <a:r>
              <a:rPr lang="en-US" dirty="0" smtClean="0"/>
              <a:t>switch (</a:t>
            </a:r>
            <a:r>
              <a:rPr lang="en-US" dirty="0" err="1" smtClean="0"/>
              <a:t>exit_reason</a:t>
            </a:r>
            <a:r>
              <a:rPr lang="en-US" dirty="0" smtClean="0"/>
              <a:t>){</a:t>
            </a:r>
          </a:p>
          <a:p>
            <a:pPr marL="0" indent="0">
              <a:lnSpc>
                <a:spcPct val="120000"/>
              </a:lnSpc>
              <a:spcBef>
                <a:spcPts val="0"/>
              </a:spcBef>
              <a:buNone/>
            </a:pPr>
            <a:r>
              <a:rPr lang="en-US" dirty="0"/>
              <a:t>	case </a:t>
            </a:r>
            <a:r>
              <a:rPr lang="en-US" dirty="0" smtClean="0"/>
              <a:t>(</a:t>
            </a:r>
            <a:r>
              <a:rPr lang="en-US" dirty="0" err="1" smtClean="0"/>
              <a:t>execute_violation</a:t>
            </a:r>
            <a:r>
              <a:rPr lang="en-US" dirty="0" smtClean="0"/>
              <a:t>):</a:t>
            </a:r>
            <a:endParaRPr lang="en-US" dirty="0"/>
          </a:p>
          <a:p>
            <a:pPr marL="0" indent="0">
              <a:lnSpc>
                <a:spcPct val="120000"/>
              </a:lnSpc>
              <a:spcBef>
                <a:spcPts val="0"/>
              </a:spcBef>
              <a:buNone/>
            </a:pPr>
            <a:r>
              <a:rPr lang="en-US" dirty="0" smtClean="0"/>
              <a:t>		</a:t>
            </a:r>
            <a:r>
              <a:rPr lang="en-US" dirty="0" err="1" smtClean="0"/>
              <a:t>change_ept</a:t>
            </a:r>
            <a:r>
              <a:rPr lang="en-US" dirty="0" smtClean="0"/>
              <a:t>();</a:t>
            </a:r>
          </a:p>
          <a:p>
            <a:pPr marL="0" indent="0">
              <a:lnSpc>
                <a:spcPct val="120000"/>
              </a:lnSpc>
              <a:spcBef>
                <a:spcPts val="0"/>
              </a:spcBef>
              <a:buNone/>
            </a:pPr>
            <a:r>
              <a:rPr lang="en-US" dirty="0"/>
              <a:t>	</a:t>
            </a:r>
            <a:r>
              <a:rPr lang="en-US" dirty="0" smtClean="0"/>
              <a:t>	break;</a:t>
            </a:r>
          </a:p>
          <a:p>
            <a:pPr marL="0" indent="0">
              <a:lnSpc>
                <a:spcPct val="120000"/>
              </a:lnSpc>
              <a:spcBef>
                <a:spcPts val="0"/>
              </a:spcBef>
              <a:buNone/>
            </a:pPr>
            <a:r>
              <a:rPr lang="en-US" dirty="0" smtClean="0"/>
              <a:t>	case (</a:t>
            </a:r>
            <a:r>
              <a:rPr lang="en-US" dirty="0" err="1" smtClean="0"/>
              <a:t>read_violation</a:t>
            </a:r>
            <a:r>
              <a:rPr lang="en-US" dirty="0"/>
              <a:t>|| </a:t>
            </a:r>
            <a:r>
              <a:rPr lang="en-US" dirty="0" err="1" smtClean="0"/>
              <a:t>write_violation</a:t>
            </a:r>
            <a:r>
              <a:rPr lang="en-US" dirty="0"/>
              <a:t>):</a:t>
            </a:r>
            <a:endParaRPr lang="en-US" dirty="0" smtClean="0"/>
          </a:p>
          <a:p>
            <a:pPr marL="0" indent="0">
              <a:lnSpc>
                <a:spcPct val="120000"/>
              </a:lnSpc>
              <a:spcBef>
                <a:spcPts val="0"/>
              </a:spcBef>
              <a:buNone/>
            </a:pPr>
            <a:r>
              <a:rPr lang="en-US" dirty="0"/>
              <a:t>	</a:t>
            </a:r>
            <a:r>
              <a:rPr lang="en-US" dirty="0" smtClean="0"/>
              <a:t>	if (</a:t>
            </a:r>
            <a:r>
              <a:rPr lang="en-US" dirty="0" err="1" smtClean="0"/>
              <a:t>access_legal</a:t>
            </a:r>
            <a:r>
              <a:rPr lang="en-US" dirty="0" smtClean="0"/>
              <a:t>()==false){</a:t>
            </a:r>
          </a:p>
          <a:p>
            <a:pPr marL="0" indent="0">
              <a:lnSpc>
                <a:spcPct val="120000"/>
              </a:lnSpc>
              <a:spcBef>
                <a:spcPts val="0"/>
              </a:spcBef>
              <a:buNone/>
            </a:pPr>
            <a:r>
              <a:rPr lang="en-US" dirty="0"/>
              <a:t>	</a:t>
            </a:r>
            <a:r>
              <a:rPr lang="en-US" dirty="0" smtClean="0"/>
              <a:t>		</a:t>
            </a:r>
            <a:r>
              <a:rPr lang="en-US" dirty="0" err="1" smtClean="0"/>
              <a:t>set_pte</a:t>
            </a:r>
            <a:r>
              <a:rPr lang="en-US" dirty="0" smtClean="0"/>
              <a:t>(</a:t>
            </a:r>
            <a:r>
              <a:rPr lang="en-US" dirty="0" err="1" smtClean="0"/>
              <a:t>pfn</a:t>
            </a:r>
            <a:r>
              <a:rPr lang="en-US" dirty="0" smtClean="0"/>
              <a:t>, </a:t>
            </a:r>
            <a:r>
              <a:rPr lang="en-US" dirty="0" err="1" smtClean="0"/>
              <a:t>read|write</a:t>
            </a:r>
            <a:r>
              <a:rPr lang="en-US" dirty="0" smtClean="0"/>
              <a:t>, </a:t>
            </a:r>
            <a:r>
              <a:rPr lang="en-US" dirty="0" err="1" smtClean="0"/>
              <a:t>fake_page</a:t>
            </a:r>
            <a:r>
              <a:rPr lang="en-US" dirty="0" smtClean="0"/>
              <a:t>);</a:t>
            </a:r>
          </a:p>
          <a:p>
            <a:pPr marL="0" indent="0">
              <a:lnSpc>
                <a:spcPct val="120000"/>
              </a:lnSpc>
              <a:spcBef>
                <a:spcPts val="0"/>
              </a:spcBef>
              <a:buNone/>
            </a:pPr>
            <a:r>
              <a:rPr lang="en-US" dirty="0"/>
              <a:t>	</a:t>
            </a:r>
            <a:r>
              <a:rPr lang="en-US" dirty="0" smtClean="0"/>
              <a:t>		</a:t>
            </a:r>
            <a:r>
              <a:rPr lang="en-US" dirty="0" err="1" smtClean="0"/>
              <a:t>set_monitor_trap_flag</a:t>
            </a:r>
            <a:r>
              <a:rPr lang="en-US" dirty="0"/>
              <a:t>();</a:t>
            </a:r>
            <a:endParaRPr lang="en-US" dirty="0" smtClean="0"/>
          </a:p>
          <a:p>
            <a:pPr marL="0" indent="0">
              <a:lnSpc>
                <a:spcPct val="120000"/>
              </a:lnSpc>
              <a:spcBef>
                <a:spcPts val="0"/>
              </a:spcBef>
              <a:buNone/>
            </a:pPr>
            <a:r>
              <a:rPr lang="en-US" dirty="0"/>
              <a:t>	</a:t>
            </a:r>
            <a:r>
              <a:rPr lang="en-US" dirty="0" smtClean="0"/>
              <a:t>		break;</a:t>
            </a:r>
          </a:p>
          <a:p>
            <a:pPr marL="0" indent="0">
              <a:lnSpc>
                <a:spcPct val="120000"/>
              </a:lnSpc>
              <a:spcBef>
                <a:spcPts val="0"/>
              </a:spcBef>
              <a:buNone/>
            </a:pPr>
            <a:r>
              <a:rPr lang="en-US" dirty="0" smtClean="0"/>
              <a:t>		}</a:t>
            </a:r>
          </a:p>
          <a:p>
            <a:pPr marL="0" indent="0">
              <a:lnSpc>
                <a:spcPct val="120000"/>
              </a:lnSpc>
              <a:spcBef>
                <a:spcPts val="0"/>
              </a:spcBef>
              <a:buNone/>
            </a:pPr>
            <a:r>
              <a:rPr lang="en-US" dirty="0"/>
              <a:t>	</a:t>
            </a:r>
            <a:r>
              <a:rPr lang="en-US" dirty="0" smtClean="0"/>
              <a:t>case (</a:t>
            </a:r>
            <a:r>
              <a:rPr lang="en-US" dirty="0" err="1" smtClean="0"/>
              <a:t>monitor_trap_flag</a:t>
            </a:r>
            <a:r>
              <a:rPr lang="en-US" dirty="0" smtClean="0"/>
              <a:t>):</a:t>
            </a:r>
          </a:p>
          <a:p>
            <a:pPr marL="0" indent="0">
              <a:lnSpc>
                <a:spcPct val="120000"/>
              </a:lnSpc>
              <a:spcBef>
                <a:spcPts val="0"/>
              </a:spcBef>
              <a:buNone/>
            </a:pPr>
            <a:r>
              <a:rPr lang="en-US" dirty="0"/>
              <a:t>		</a:t>
            </a:r>
            <a:r>
              <a:rPr lang="en-US" dirty="0" err="1"/>
              <a:t>set_pte</a:t>
            </a:r>
            <a:r>
              <a:rPr lang="en-US" dirty="0"/>
              <a:t>(</a:t>
            </a:r>
            <a:r>
              <a:rPr lang="en-US" dirty="0" err="1"/>
              <a:t>pfn</a:t>
            </a:r>
            <a:r>
              <a:rPr lang="en-US" dirty="0"/>
              <a:t>, </a:t>
            </a:r>
            <a:r>
              <a:rPr lang="en-US" dirty="0" err="1"/>
              <a:t>no_access</a:t>
            </a:r>
            <a:r>
              <a:rPr lang="en-US" dirty="0"/>
              <a:t>, </a:t>
            </a:r>
            <a:r>
              <a:rPr lang="en-US" dirty="0" err="1"/>
              <a:t>original_page</a:t>
            </a:r>
            <a:r>
              <a:rPr lang="en-US" dirty="0"/>
              <a:t>);</a:t>
            </a:r>
            <a:br>
              <a:rPr lang="en-US" dirty="0"/>
            </a:br>
            <a:r>
              <a:rPr lang="en-US" dirty="0"/>
              <a:t>		</a:t>
            </a:r>
            <a:r>
              <a:rPr lang="en-US" dirty="0" err="1"/>
              <a:t>clear_monitor_trap_flag</a:t>
            </a:r>
            <a:r>
              <a:rPr lang="en-US" dirty="0"/>
              <a:t>();</a:t>
            </a:r>
          </a:p>
          <a:p>
            <a:pPr marL="0" indent="0">
              <a:lnSpc>
                <a:spcPct val="120000"/>
              </a:lnSpc>
              <a:spcBef>
                <a:spcPts val="0"/>
              </a:spcBef>
              <a:buNone/>
            </a:pPr>
            <a:r>
              <a:rPr lang="en-US" dirty="0"/>
              <a:t>	</a:t>
            </a:r>
            <a:r>
              <a:rPr lang="en-US" dirty="0" smtClean="0"/>
              <a:t>	break;</a:t>
            </a:r>
          </a:p>
          <a:p>
            <a:pPr marL="0" indent="0">
              <a:lnSpc>
                <a:spcPct val="120000"/>
              </a:lnSpc>
              <a:spcBef>
                <a:spcPts val="0"/>
              </a:spcBef>
              <a:buNone/>
            </a:pPr>
            <a:r>
              <a:rPr lang="en-US" dirty="0"/>
              <a:t>}</a:t>
            </a:r>
          </a:p>
        </p:txBody>
      </p:sp>
      <p:sp>
        <p:nvSpPr>
          <p:cNvPr id="3" name="Title 2"/>
          <p:cNvSpPr>
            <a:spLocks noGrp="1"/>
          </p:cNvSpPr>
          <p:nvPr>
            <p:ph type="title"/>
          </p:nvPr>
        </p:nvSpPr>
        <p:spPr>
          <a:xfrm>
            <a:off x="1069848" y="0"/>
            <a:ext cx="10454204" cy="1231900"/>
          </a:xfrm>
        </p:spPr>
        <p:txBody>
          <a:bodyPr>
            <a:normAutofit/>
          </a:bodyPr>
          <a:lstStyle/>
          <a:p>
            <a:r>
              <a:rPr lang="en-US" sz="4900" dirty="0"/>
              <a:t>Memory Ranger dispatcher (SIMPLIFIED)</a:t>
            </a:r>
          </a:p>
        </p:txBody>
      </p:sp>
      <p:sp>
        <p:nvSpPr>
          <p:cNvPr id="4" name="Rectangle 3"/>
          <p:cNvSpPr/>
          <p:nvPr/>
        </p:nvSpPr>
        <p:spPr>
          <a:xfrm>
            <a:off x="1422400" y="2590795"/>
            <a:ext cx="7586133" cy="22987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25352443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74043" y="1003300"/>
            <a:ext cx="10850009" cy="5842000"/>
          </a:xfrm>
        </p:spPr>
        <p:txBody>
          <a:bodyPr>
            <a:normAutofit fontScale="77500" lnSpcReduction="20000"/>
          </a:bodyPr>
          <a:lstStyle/>
          <a:p>
            <a:pPr marL="0" indent="0">
              <a:lnSpc>
                <a:spcPct val="120000"/>
              </a:lnSpc>
              <a:spcBef>
                <a:spcPts val="0"/>
              </a:spcBef>
              <a:buNone/>
            </a:pPr>
            <a:r>
              <a:rPr lang="en-US" dirty="0" smtClean="0"/>
              <a:t>switch (</a:t>
            </a:r>
            <a:r>
              <a:rPr lang="en-US" dirty="0" err="1" smtClean="0"/>
              <a:t>exit_reason</a:t>
            </a:r>
            <a:r>
              <a:rPr lang="en-US" dirty="0" smtClean="0"/>
              <a:t>){</a:t>
            </a:r>
          </a:p>
          <a:p>
            <a:pPr marL="0" indent="0">
              <a:lnSpc>
                <a:spcPct val="120000"/>
              </a:lnSpc>
              <a:spcBef>
                <a:spcPts val="0"/>
              </a:spcBef>
              <a:buNone/>
            </a:pPr>
            <a:r>
              <a:rPr lang="en-US" dirty="0"/>
              <a:t>	case </a:t>
            </a:r>
            <a:r>
              <a:rPr lang="en-US" dirty="0" smtClean="0"/>
              <a:t>(</a:t>
            </a:r>
            <a:r>
              <a:rPr lang="en-US" dirty="0" err="1" smtClean="0"/>
              <a:t>execute_violation</a:t>
            </a:r>
            <a:r>
              <a:rPr lang="en-US" dirty="0" smtClean="0"/>
              <a:t>):</a:t>
            </a:r>
            <a:endParaRPr lang="en-US" dirty="0"/>
          </a:p>
          <a:p>
            <a:pPr marL="0" indent="0">
              <a:lnSpc>
                <a:spcPct val="120000"/>
              </a:lnSpc>
              <a:spcBef>
                <a:spcPts val="0"/>
              </a:spcBef>
              <a:buNone/>
            </a:pPr>
            <a:r>
              <a:rPr lang="en-US" dirty="0" smtClean="0"/>
              <a:t>		</a:t>
            </a:r>
            <a:r>
              <a:rPr lang="en-US" dirty="0" err="1" smtClean="0"/>
              <a:t>change_ept</a:t>
            </a:r>
            <a:r>
              <a:rPr lang="en-US" dirty="0" smtClean="0"/>
              <a:t>();</a:t>
            </a:r>
          </a:p>
          <a:p>
            <a:pPr marL="0" indent="0">
              <a:lnSpc>
                <a:spcPct val="120000"/>
              </a:lnSpc>
              <a:spcBef>
                <a:spcPts val="0"/>
              </a:spcBef>
              <a:buNone/>
            </a:pPr>
            <a:r>
              <a:rPr lang="en-US" dirty="0"/>
              <a:t>	</a:t>
            </a:r>
            <a:r>
              <a:rPr lang="en-US" dirty="0" smtClean="0"/>
              <a:t>	break;</a:t>
            </a:r>
          </a:p>
          <a:p>
            <a:pPr marL="0" indent="0">
              <a:lnSpc>
                <a:spcPct val="120000"/>
              </a:lnSpc>
              <a:spcBef>
                <a:spcPts val="0"/>
              </a:spcBef>
              <a:buNone/>
            </a:pPr>
            <a:r>
              <a:rPr lang="en-US" dirty="0" smtClean="0"/>
              <a:t>	case (</a:t>
            </a:r>
            <a:r>
              <a:rPr lang="en-US" dirty="0" err="1" smtClean="0"/>
              <a:t>read_violation</a:t>
            </a:r>
            <a:r>
              <a:rPr lang="en-US" dirty="0"/>
              <a:t>|| </a:t>
            </a:r>
            <a:r>
              <a:rPr lang="en-US" dirty="0" err="1" smtClean="0"/>
              <a:t>write_violation</a:t>
            </a:r>
            <a:r>
              <a:rPr lang="en-US" dirty="0"/>
              <a:t>):</a:t>
            </a:r>
            <a:endParaRPr lang="en-US" dirty="0" smtClean="0"/>
          </a:p>
          <a:p>
            <a:pPr marL="0" indent="0">
              <a:lnSpc>
                <a:spcPct val="120000"/>
              </a:lnSpc>
              <a:spcBef>
                <a:spcPts val="0"/>
              </a:spcBef>
              <a:buNone/>
            </a:pPr>
            <a:r>
              <a:rPr lang="en-US" dirty="0"/>
              <a:t>	</a:t>
            </a:r>
            <a:r>
              <a:rPr lang="en-US" dirty="0" smtClean="0"/>
              <a:t>	if (</a:t>
            </a:r>
            <a:r>
              <a:rPr lang="en-US" dirty="0" err="1" smtClean="0"/>
              <a:t>access_legal</a:t>
            </a:r>
            <a:r>
              <a:rPr lang="en-US" dirty="0" smtClean="0"/>
              <a:t>()==false){</a:t>
            </a:r>
          </a:p>
          <a:p>
            <a:pPr marL="0" indent="0">
              <a:lnSpc>
                <a:spcPct val="120000"/>
              </a:lnSpc>
              <a:spcBef>
                <a:spcPts val="0"/>
              </a:spcBef>
              <a:buNone/>
            </a:pPr>
            <a:r>
              <a:rPr lang="en-US" dirty="0"/>
              <a:t>	</a:t>
            </a:r>
            <a:r>
              <a:rPr lang="en-US" dirty="0" smtClean="0"/>
              <a:t>		</a:t>
            </a:r>
            <a:r>
              <a:rPr lang="en-US" dirty="0" err="1" smtClean="0"/>
              <a:t>set_pte</a:t>
            </a:r>
            <a:r>
              <a:rPr lang="en-US" dirty="0" smtClean="0"/>
              <a:t>(</a:t>
            </a:r>
            <a:r>
              <a:rPr lang="en-US" dirty="0" err="1" smtClean="0"/>
              <a:t>pfn</a:t>
            </a:r>
            <a:r>
              <a:rPr lang="en-US" dirty="0" smtClean="0"/>
              <a:t>, </a:t>
            </a:r>
            <a:r>
              <a:rPr lang="en-US" dirty="0" err="1" smtClean="0"/>
              <a:t>read|write</a:t>
            </a:r>
            <a:r>
              <a:rPr lang="en-US" dirty="0" smtClean="0"/>
              <a:t>, </a:t>
            </a:r>
            <a:r>
              <a:rPr lang="en-US" dirty="0" err="1" smtClean="0"/>
              <a:t>fake_page</a:t>
            </a:r>
            <a:r>
              <a:rPr lang="en-US" dirty="0" smtClean="0"/>
              <a:t>);</a:t>
            </a:r>
          </a:p>
          <a:p>
            <a:pPr marL="0" indent="0">
              <a:lnSpc>
                <a:spcPct val="120000"/>
              </a:lnSpc>
              <a:spcBef>
                <a:spcPts val="0"/>
              </a:spcBef>
              <a:buNone/>
            </a:pPr>
            <a:r>
              <a:rPr lang="en-US" dirty="0"/>
              <a:t>	</a:t>
            </a:r>
            <a:r>
              <a:rPr lang="en-US" dirty="0" smtClean="0"/>
              <a:t>		</a:t>
            </a:r>
            <a:r>
              <a:rPr lang="en-US" dirty="0" err="1" smtClean="0"/>
              <a:t>set_monitor_trap_flag</a:t>
            </a:r>
            <a:r>
              <a:rPr lang="en-US" dirty="0"/>
              <a:t>();</a:t>
            </a:r>
            <a:endParaRPr lang="en-US" dirty="0" smtClean="0"/>
          </a:p>
          <a:p>
            <a:pPr marL="0" indent="0">
              <a:lnSpc>
                <a:spcPct val="120000"/>
              </a:lnSpc>
              <a:spcBef>
                <a:spcPts val="0"/>
              </a:spcBef>
              <a:buNone/>
            </a:pPr>
            <a:r>
              <a:rPr lang="en-US" dirty="0"/>
              <a:t>	</a:t>
            </a:r>
            <a:r>
              <a:rPr lang="en-US" dirty="0" smtClean="0"/>
              <a:t>		break;</a:t>
            </a:r>
          </a:p>
          <a:p>
            <a:pPr marL="0" indent="0">
              <a:lnSpc>
                <a:spcPct val="120000"/>
              </a:lnSpc>
              <a:spcBef>
                <a:spcPts val="0"/>
              </a:spcBef>
              <a:buNone/>
            </a:pPr>
            <a:r>
              <a:rPr lang="en-US" dirty="0" smtClean="0"/>
              <a:t>		}</a:t>
            </a:r>
          </a:p>
          <a:p>
            <a:pPr marL="0" indent="0">
              <a:lnSpc>
                <a:spcPct val="120000"/>
              </a:lnSpc>
              <a:spcBef>
                <a:spcPts val="0"/>
              </a:spcBef>
              <a:buNone/>
            </a:pPr>
            <a:r>
              <a:rPr lang="en-US" dirty="0"/>
              <a:t>	</a:t>
            </a:r>
            <a:r>
              <a:rPr lang="en-US" dirty="0" smtClean="0"/>
              <a:t>case (</a:t>
            </a:r>
            <a:r>
              <a:rPr lang="en-US" dirty="0" err="1" smtClean="0"/>
              <a:t>monitor_trap_flag</a:t>
            </a:r>
            <a:r>
              <a:rPr lang="en-US" dirty="0" smtClean="0"/>
              <a:t>):</a:t>
            </a:r>
          </a:p>
          <a:p>
            <a:pPr marL="0" indent="0">
              <a:lnSpc>
                <a:spcPct val="120000"/>
              </a:lnSpc>
              <a:spcBef>
                <a:spcPts val="0"/>
              </a:spcBef>
              <a:buNone/>
            </a:pPr>
            <a:r>
              <a:rPr lang="en-US" dirty="0"/>
              <a:t>		</a:t>
            </a:r>
            <a:r>
              <a:rPr lang="en-US" dirty="0" err="1"/>
              <a:t>set_pte</a:t>
            </a:r>
            <a:r>
              <a:rPr lang="en-US" dirty="0"/>
              <a:t>(</a:t>
            </a:r>
            <a:r>
              <a:rPr lang="en-US" dirty="0" err="1"/>
              <a:t>pfn</a:t>
            </a:r>
            <a:r>
              <a:rPr lang="en-US" dirty="0"/>
              <a:t>, </a:t>
            </a:r>
            <a:r>
              <a:rPr lang="en-US" dirty="0" err="1" smtClean="0"/>
              <a:t>no_access</a:t>
            </a:r>
            <a:r>
              <a:rPr lang="en-US" dirty="0" smtClean="0"/>
              <a:t>, </a:t>
            </a:r>
            <a:r>
              <a:rPr lang="en-US" dirty="0" err="1" smtClean="0"/>
              <a:t>original_page</a:t>
            </a:r>
            <a:r>
              <a:rPr lang="en-US" dirty="0" smtClean="0"/>
              <a:t>);</a:t>
            </a:r>
            <a:br>
              <a:rPr lang="en-US" dirty="0" smtClean="0"/>
            </a:br>
            <a:r>
              <a:rPr lang="en-US" dirty="0" smtClean="0"/>
              <a:t>		</a:t>
            </a:r>
            <a:r>
              <a:rPr lang="en-US" dirty="0" err="1" smtClean="0"/>
              <a:t>clear_monitor_trap_flag</a:t>
            </a:r>
            <a:r>
              <a:rPr lang="en-US" dirty="0"/>
              <a:t>();</a:t>
            </a:r>
            <a:endParaRPr lang="en-US" dirty="0" smtClean="0"/>
          </a:p>
          <a:p>
            <a:pPr marL="0" indent="0">
              <a:lnSpc>
                <a:spcPct val="120000"/>
              </a:lnSpc>
              <a:spcBef>
                <a:spcPts val="0"/>
              </a:spcBef>
              <a:buNone/>
            </a:pPr>
            <a:r>
              <a:rPr lang="en-US" dirty="0"/>
              <a:t>	</a:t>
            </a:r>
            <a:r>
              <a:rPr lang="en-US" dirty="0" smtClean="0"/>
              <a:t>	break;</a:t>
            </a:r>
          </a:p>
          <a:p>
            <a:pPr marL="0" indent="0">
              <a:lnSpc>
                <a:spcPct val="120000"/>
              </a:lnSpc>
              <a:spcBef>
                <a:spcPts val="0"/>
              </a:spcBef>
              <a:buNone/>
            </a:pPr>
            <a:r>
              <a:rPr lang="en-US" dirty="0"/>
              <a:t>}</a:t>
            </a:r>
          </a:p>
        </p:txBody>
      </p:sp>
      <p:sp>
        <p:nvSpPr>
          <p:cNvPr id="3" name="Title 2"/>
          <p:cNvSpPr>
            <a:spLocks noGrp="1"/>
          </p:cNvSpPr>
          <p:nvPr>
            <p:ph type="title"/>
          </p:nvPr>
        </p:nvSpPr>
        <p:spPr>
          <a:xfrm>
            <a:off x="1069848" y="0"/>
            <a:ext cx="10454204" cy="1231900"/>
          </a:xfrm>
        </p:spPr>
        <p:txBody>
          <a:bodyPr>
            <a:normAutofit/>
          </a:bodyPr>
          <a:lstStyle/>
          <a:p>
            <a:r>
              <a:rPr lang="en-US" sz="4900" dirty="0"/>
              <a:t>Memory Ranger dispatcher (SIMPLIFIED)</a:t>
            </a:r>
          </a:p>
        </p:txBody>
      </p:sp>
      <p:sp>
        <p:nvSpPr>
          <p:cNvPr id="4" name="Rectangle 3"/>
          <p:cNvSpPr/>
          <p:nvPr/>
        </p:nvSpPr>
        <p:spPr>
          <a:xfrm>
            <a:off x="1422400" y="4889501"/>
            <a:ext cx="7586133" cy="1536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36006093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69848" y="1231900"/>
            <a:ext cx="10271252" cy="5334000"/>
          </a:xfrm>
        </p:spPr>
        <p:txBody>
          <a:bodyPr>
            <a:normAutofit fontScale="92500" lnSpcReduction="20000"/>
          </a:bodyPr>
          <a:lstStyle/>
          <a:p>
            <a:pPr marL="0" indent="0">
              <a:lnSpc>
                <a:spcPct val="124000"/>
              </a:lnSpc>
              <a:buNone/>
            </a:pPr>
            <a:r>
              <a:rPr lang="en-US" dirty="0" smtClean="0"/>
              <a:t>1. Callback - creating a list of protected objects</a:t>
            </a:r>
          </a:p>
          <a:p>
            <a:pPr lvl="1">
              <a:lnSpc>
                <a:spcPct val="124000"/>
              </a:lnSpc>
            </a:pPr>
            <a:r>
              <a:rPr lang="en-US" dirty="0" smtClean="0"/>
              <a:t> Add objects’ addresses &amp; sizes to the list</a:t>
            </a:r>
          </a:p>
          <a:p>
            <a:pPr lvl="1">
              <a:lnSpc>
                <a:spcPct val="124000"/>
              </a:lnSpc>
            </a:pPr>
            <a:r>
              <a:rPr lang="en-US" dirty="0" smtClean="0"/>
              <a:t> Restrict memory access for objects memory via EPT</a:t>
            </a:r>
          </a:p>
          <a:p>
            <a:pPr lvl="1">
              <a:lnSpc>
                <a:spcPct val="124000"/>
              </a:lnSpc>
            </a:pPr>
            <a:endParaRPr lang="en-US" dirty="0" smtClean="0"/>
          </a:p>
          <a:p>
            <a:pPr marL="0" indent="0">
              <a:lnSpc>
                <a:spcPct val="124000"/>
              </a:lnSpc>
              <a:buNone/>
            </a:pPr>
            <a:r>
              <a:rPr lang="en-US" dirty="0" smtClean="0"/>
              <a:t>2. EPT dispatcher – processing EPT violations for this data</a:t>
            </a:r>
          </a:p>
          <a:p>
            <a:pPr lvl="1">
              <a:lnSpc>
                <a:spcPct val="124000"/>
              </a:lnSpc>
            </a:pPr>
            <a:r>
              <a:rPr lang="en-US" dirty="0" smtClean="0"/>
              <a:t> </a:t>
            </a:r>
            <a:r>
              <a:rPr lang="en-US" dirty="0" err="1" smtClean="0"/>
              <a:t>type_of_access</a:t>
            </a:r>
            <a:r>
              <a:rPr lang="en-US" dirty="0" smtClean="0"/>
              <a:t> – read or write</a:t>
            </a:r>
          </a:p>
          <a:p>
            <a:pPr lvl="1">
              <a:lnSpc>
                <a:spcPct val="124000"/>
              </a:lnSpc>
            </a:pPr>
            <a:r>
              <a:rPr lang="en-US" dirty="0" smtClean="0"/>
              <a:t> </a:t>
            </a:r>
            <a:r>
              <a:rPr lang="en-US" dirty="0" err="1" smtClean="0"/>
              <a:t>guest_ip</a:t>
            </a:r>
            <a:r>
              <a:rPr lang="en-US" dirty="0" smtClean="0"/>
              <a:t> is the ‘source address’  </a:t>
            </a:r>
          </a:p>
          <a:p>
            <a:pPr lvl="1">
              <a:lnSpc>
                <a:spcPct val="124000"/>
              </a:lnSpc>
            </a:pPr>
            <a:r>
              <a:rPr lang="en-US" dirty="0"/>
              <a:t> </a:t>
            </a:r>
            <a:r>
              <a:rPr lang="en-US" dirty="0" err="1" smtClean="0"/>
              <a:t>fault_va</a:t>
            </a:r>
            <a:r>
              <a:rPr lang="en-US" dirty="0" smtClean="0"/>
              <a:t> is the ‘destination address’</a:t>
            </a:r>
          </a:p>
          <a:p>
            <a:pPr lvl="1">
              <a:lnSpc>
                <a:spcPct val="124000"/>
              </a:lnSpc>
            </a:pPr>
            <a:r>
              <a:rPr lang="en-US" dirty="0" smtClean="0"/>
              <a:t> </a:t>
            </a:r>
            <a:r>
              <a:rPr lang="en-US" dirty="0"/>
              <a:t>Temporary </a:t>
            </a:r>
            <a:r>
              <a:rPr lang="en-US" dirty="0" smtClean="0"/>
              <a:t>allow access to the data using MTF </a:t>
            </a:r>
          </a:p>
          <a:p>
            <a:pPr lvl="1">
              <a:lnSpc>
                <a:spcPct val="124000"/>
              </a:lnSpc>
            </a:pPr>
            <a:r>
              <a:rPr lang="en-US" dirty="0" smtClean="0"/>
              <a:t> Redirect access to the fake data using</a:t>
            </a:r>
            <a:r>
              <a:rPr lang="ru-RU" dirty="0" smtClean="0"/>
              <a:t> </a:t>
            </a:r>
            <a:r>
              <a:rPr lang="en-US" dirty="0" smtClean="0"/>
              <a:t>MTF</a:t>
            </a:r>
            <a:r>
              <a:rPr lang="ru-RU" dirty="0" smtClean="0"/>
              <a:t> </a:t>
            </a:r>
            <a:r>
              <a:rPr lang="en-US" dirty="0" smtClean="0"/>
              <a:t>and EPT.PFN</a:t>
            </a:r>
            <a:endParaRPr lang="en-US" dirty="0"/>
          </a:p>
        </p:txBody>
      </p:sp>
      <p:sp>
        <p:nvSpPr>
          <p:cNvPr id="3" name="Title 2"/>
          <p:cNvSpPr>
            <a:spLocks noGrp="1"/>
          </p:cNvSpPr>
          <p:nvPr>
            <p:ph type="title"/>
          </p:nvPr>
        </p:nvSpPr>
        <p:spPr/>
        <p:txBody>
          <a:bodyPr>
            <a:normAutofit/>
          </a:bodyPr>
          <a:lstStyle/>
          <a:p>
            <a:r>
              <a:rPr lang="en-US" sz="4900" dirty="0"/>
              <a:t>How to protect your data in memory?</a:t>
            </a:r>
          </a:p>
        </p:txBody>
      </p:sp>
      <p:sp>
        <p:nvSpPr>
          <p:cNvPr id="4" name="Rectangle 3"/>
          <p:cNvSpPr/>
          <p:nvPr/>
        </p:nvSpPr>
        <p:spPr>
          <a:xfrm>
            <a:off x="596766" y="1058780"/>
            <a:ext cx="10847671" cy="20213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13962445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69848" y="1231900"/>
            <a:ext cx="10271252" cy="5334000"/>
          </a:xfrm>
        </p:spPr>
        <p:txBody>
          <a:bodyPr>
            <a:normAutofit fontScale="92500" lnSpcReduction="20000"/>
          </a:bodyPr>
          <a:lstStyle/>
          <a:p>
            <a:pPr marL="0" indent="0">
              <a:lnSpc>
                <a:spcPct val="124000"/>
              </a:lnSpc>
              <a:buNone/>
            </a:pPr>
            <a:r>
              <a:rPr lang="en-US" dirty="0" smtClean="0"/>
              <a:t>1. Callback - creating a list of protected objects</a:t>
            </a:r>
          </a:p>
          <a:p>
            <a:pPr lvl="1">
              <a:lnSpc>
                <a:spcPct val="124000"/>
              </a:lnSpc>
            </a:pPr>
            <a:r>
              <a:rPr lang="en-US" dirty="0" smtClean="0"/>
              <a:t> Add objects’ addresses &amp; sizes to the list</a:t>
            </a:r>
          </a:p>
          <a:p>
            <a:pPr lvl="1">
              <a:lnSpc>
                <a:spcPct val="124000"/>
              </a:lnSpc>
            </a:pPr>
            <a:r>
              <a:rPr lang="en-US" dirty="0" smtClean="0"/>
              <a:t> Restrict memory access for objects memory via EPT</a:t>
            </a:r>
          </a:p>
          <a:p>
            <a:pPr lvl="1">
              <a:lnSpc>
                <a:spcPct val="124000"/>
              </a:lnSpc>
            </a:pPr>
            <a:endParaRPr lang="en-US" dirty="0" smtClean="0"/>
          </a:p>
          <a:p>
            <a:pPr marL="0" indent="0">
              <a:lnSpc>
                <a:spcPct val="124000"/>
              </a:lnSpc>
              <a:buNone/>
            </a:pPr>
            <a:r>
              <a:rPr lang="en-US" dirty="0" smtClean="0"/>
              <a:t>2. EPT dispatcher – processing EPT violations for this data</a:t>
            </a:r>
          </a:p>
          <a:p>
            <a:pPr lvl="1">
              <a:lnSpc>
                <a:spcPct val="124000"/>
              </a:lnSpc>
            </a:pPr>
            <a:r>
              <a:rPr lang="en-US" dirty="0" smtClean="0"/>
              <a:t> </a:t>
            </a:r>
            <a:r>
              <a:rPr lang="en-US" dirty="0" err="1" smtClean="0"/>
              <a:t>type_of_access</a:t>
            </a:r>
            <a:r>
              <a:rPr lang="en-US" dirty="0" smtClean="0"/>
              <a:t> – read or write</a:t>
            </a:r>
          </a:p>
          <a:p>
            <a:pPr lvl="1">
              <a:lnSpc>
                <a:spcPct val="124000"/>
              </a:lnSpc>
            </a:pPr>
            <a:r>
              <a:rPr lang="en-US" dirty="0" smtClean="0"/>
              <a:t> </a:t>
            </a:r>
            <a:r>
              <a:rPr lang="en-US" dirty="0" err="1" smtClean="0"/>
              <a:t>guest_ip</a:t>
            </a:r>
            <a:r>
              <a:rPr lang="en-US" dirty="0" smtClean="0"/>
              <a:t> is the ‘source address’  </a:t>
            </a:r>
          </a:p>
          <a:p>
            <a:pPr lvl="1">
              <a:lnSpc>
                <a:spcPct val="124000"/>
              </a:lnSpc>
            </a:pPr>
            <a:r>
              <a:rPr lang="en-US" dirty="0"/>
              <a:t> </a:t>
            </a:r>
            <a:r>
              <a:rPr lang="en-US" dirty="0" err="1" smtClean="0"/>
              <a:t>fault_va</a:t>
            </a:r>
            <a:r>
              <a:rPr lang="en-US" dirty="0" smtClean="0"/>
              <a:t> is the ‘destination address’</a:t>
            </a:r>
          </a:p>
          <a:p>
            <a:pPr lvl="1">
              <a:lnSpc>
                <a:spcPct val="124000"/>
              </a:lnSpc>
            </a:pPr>
            <a:r>
              <a:rPr lang="en-US" dirty="0" smtClean="0"/>
              <a:t> Temporary allow access to the data using MTF</a:t>
            </a:r>
          </a:p>
          <a:p>
            <a:pPr lvl="1">
              <a:lnSpc>
                <a:spcPct val="124000"/>
              </a:lnSpc>
            </a:pPr>
            <a:r>
              <a:rPr lang="en-US" dirty="0" smtClean="0"/>
              <a:t> Redirect access to the fake data using</a:t>
            </a:r>
            <a:r>
              <a:rPr lang="ru-RU" dirty="0" smtClean="0"/>
              <a:t> </a:t>
            </a:r>
            <a:r>
              <a:rPr lang="en-US" dirty="0" smtClean="0"/>
              <a:t>MTF</a:t>
            </a:r>
            <a:r>
              <a:rPr lang="ru-RU" dirty="0" smtClean="0"/>
              <a:t> </a:t>
            </a:r>
            <a:r>
              <a:rPr lang="en-US" dirty="0" smtClean="0"/>
              <a:t>and EPT.PFN</a:t>
            </a:r>
            <a:endParaRPr lang="en-US" dirty="0"/>
          </a:p>
        </p:txBody>
      </p:sp>
      <p:sp>
        <p:nvSpPr>
          <p:cNvPr id="3" name="Title 2"/>
          <p:cNvSpPr>
            <a:spLocks noGrp="1"/>
          </p:cNvSpPr>
          <p:nvPr>
            <p:ph type="title"/>
          </p:nvPr>
        </p:nvSpPr>
        <p:spPr/>
        <p:txBody>
          <a:bodyPr>
            <a:normAutofit/>
          </a:bodyPr>
          <a:lstStyle/>
          <a:p>
            <a:r>
              <a:rPr lang="en-US" sz="4900" dirty="0"/>
              <a:t>How to protect your data in memory?</a:t>
            </a:r>
          </a:p>
        </p:txBody>
      </p:sp>
      <p:sp>
        <p:nvSpPr>
          <p:cNvPr id="4" name="Rectangle 3"/>
          <p:cNvSpPr/>
          <p:nvPr/>
        </p:nvSpPr>
        <p:spPr>
          <a:xfrm>
            <a:off x="596767" y="3080085"/>
            <a:ext cx="10847670" cy="34569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Tree>
    <p:extLst>
      <p:ext uri="{BB962C8B-B14F-4D97-AF65-F5344CB8AC3E}">
        <p14:creationId xmlns:p14="http://schemas.microsoft.com/office/powerpoint/2010/main" val="7270084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duotone>
              <a:prstClr val="black"/>
              <a:schemeClr val="accent1">
                <a:tint val="45000"/>
                <a:satMod val="400000"/>
              </a:schemeClr>
            </a:duotone>
            <a:lum contrast="40000"/>
          </a:blip>
          <a:stretch>
            <a:fillRect/>
          </a:stretch>
        </p:blipFill>
        <p:spPr>
          <a:xfrm>
            <a:off x="5352393" y="855508"/>
            <a:ext cx="548640" cy="646599"/>
          </a:xfrm>
          <a:prstGeom prst="rect">
            <a:avLst/>
          </a:prstGeom>
        </p:spPr>
      </p:pic>
      <p:sp>
        <p:nvSpPr>
          <p:cNvPr id="7" name="Rectangle 6"/>
          <p:cNvSpPr/>
          <p:nvPr/>
        </p:nvSpPr>
        <p:spPr>
          <a:xfrm>
            <a:off x="2614699" y="1260890"/>
            <a:ext cx="1729649"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Driver</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0" name="Rectangle 9"/>
          <p:cNvSpPr/>
          <p:nvPr/>
        </p:nvSpPr>
        <p:spPr>
          <a:xfrm>
            <a:off x="6909078" y="1258274"/>
            <a:ext cx="2908021"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Allocated Memory</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cxnSp>
        <p:nvCxnSpPr>
          <p:cNvPr id="11" name="Straight Arrow Connector 10"/>
          <p:cNvCxnSpPr>
            <a:stCxn id="7" idx="3"/>
            <a:endCxn id="10" idx="1"/>
          </p:cNvCxnSpPr>
          <p:nvPr/>
        </p:nvCxnSpPr>
        <p:spPr>
          <a:xfrm flipV="1">
            <a:off x="4344348" y="1616704"/>
            <a:ext cx="2564730" cy="2616"/>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707247" y="1613300"/>
            <a:ext cx="1864485" cy="500586"/>
          </a:xfrm>
          <a:prstGeom prst="rect">
            <a:avLst/>
          </a:prstGeom>
        </p:spPr>
        <p:txBody>
          <a:bodyPr wrap="none">
            <a:spAutoFit/>
          </a:bodyPr>
          <a:lstStyle/>
          <a:p>
            <a:pPr marL="0" marR="0" lvl="0" indent="0" algn="ctr" defTabSz="457200" rtl="0" eaLnBrk="1" fontAlgn="auto" latinLnBrk="0" hangingPunct="1">
              <a:lnSpc>
                <a:spcPts val="34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Reads/Writes</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graphicFrame>
        <p:nvGraphicFramePr>
          <p:cNvPr id="8" name="Chart 7"/>
          <p:cNvGraphicFramePr/>
          <p:nvPr>
            <p:extLst>
              <p:ext uri="{D42A27DB-BD31-4B8C-83A1-F6EECF244321}">
                <p14:modId xmlns:p14="http://schemas.microsoft.com/office/powerpoint/2010/main" val="2217884861"/>
              </p:ext>
            </p:extLst>
          </p:nvPr>
        </p:nvGraphicFramePr>
        <p:xfrm>
          <a:off x="292100" y="2225676"/>
          <a:ext cx="11468100" cy="4275124"/>
        </p:xfrm>
        <a:graphic>
          <a:graphicData uri="http://schemas.openxmlformats.org/drawingml/2006/chart">
            <c:chart xmlns:c="http://schemas.openxmlformats.org/drawingml/2006/chart" xmlns:r="http://schemas.openxmlformats.org/officeDocument/2006/relationships" r:id="rId4"/>
          </a:graphicData>
        </a:graphic>
      </p:graphicFrame>
      <p:pic>
        <p:nvPicPr>
          <p:cNvPr id="13" name="Picture 12"/>
          <p:cNvPicPr>
            <a:picLocks noChangeAspect="1"/>
          </p:cNvPicPr>
          <p:nvPr/>
        </p:nvPicPr>
        <p:blipFill>
          <a:blip r:embed="rId3">
            <a:duotone>
              <a:prstClr val="black"/>
              <a:schemeClr val="accent1">
                <a:tint val="45000"/>
                <a:satMod val="400000"/>
              </a:schemeClr>
            </a:duotone>
            <a:lum contrast="40000"/>
          </a:blip>
          <a:stretch>
            <a:fillRect/>
          </a:stretch>
        </p:blipFill>
        <p:spPr>
          <a:xfrm>
            <a:off x="1319557" y="1733056"/>
            <a:ext cx="548640" cy="64659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4099" y="5027599"/>
            <a:ext cx="786061" cy="786061"/>
          </a:xfrm>
          <a:prstGeom prst="rect">
            <a:avLst/>
          </a:prstGeom>
        </p:spPr>
      </p:pic>
      <p:sp>
        <p:nvSpPr>
          <p:cNvPr id="14" name="Title 2"/>
          <p:cNvSpPr txBox="1">
            <a:spLocks/>
          </p:cNvSpPr>
          <p:nvPr/>
        </p:nvSpPr>
        <p:spPr>
          <a:xfrm>
            <a:off x="0" y="9625"/>
            <a:ext cx="12192000" cy="8977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54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all" spc="0" normalizeH="0" baseline="0" noProof="0" dirty="0" smtClean="0">
                <a:ln>
                  <a:noFill/>
                </a:ln>
                <a:solidFill>
                  <a:prstClr val="white"/>
                </a:solidFill>
                <a:effectLst/>
                <a:uLnTx/>
                <a:uFillTx/>
                <a:latin typeface="Rockwell Condensed" panose="02060603050405020104"/>
                <a:ea typeface="+mj-ea"/>
                <a:cs typeface="+mj-cs"/>
              </a:rPr>
              <a:t>Memory Ranger benchmarks: memory access time</a:t>
            </a:r>
            <a:endParaRPr kumimoji="0" lang="en-US" sz="5400" b="0" i="0" u="none" strike="noStrike" kern="1200" cap="all" spc="0" normalizeH="0" baseline="0" noProof="0" dirty="0">
              <a:ln>
                <a:noFill/>
              </a:ln>
              <a:solidFill>
                <a:prstClr val="white"/>
              </a:solidFill>
              <a:effectLst/>
              <a:uLnTx/>
              <a:uFillTx/>
              <a:latin typeface="Rockwell Condensed" panose="02060603050405020104"/>
              <a:ea typeface="+mj-ea"/>
              <a:cs typeface="+mj-cs"/>
            </a:endParaRPr>
          </a:p>
        </p:txBody>
      </p:sp>
      <p:sp>
        <p:nvSpPr>
          <p:cNvPr id="15" name="Rectangle 14"/>
          <p:cNvSpPr/>
          <p:nvPr/>
        </p:nvSpPr>
        <p:spPr>
          <a:xfrm>
            <a:off x="9067800" y="4037000"/>
            <a:ext cx="2692400" cy="2463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 name="Rectangle 2"/>
          <p:cNvSpPr/>
          <p:nvPr/>
        </p:nvSpPr>
        <p:spPr>
          <a:xfrm>
            <a:off x="3260490" y="6500800"/>
            <a:ext cx="6076015"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 </a:t>
            </a:r>
            <a:r>
              <a:rPr kumimoji="0" lang="en-US" sz="1800" b="0" i="0" u="none" strike="noStrike" kern="1200" cap="none" spc="0" normalizeH="0" baseline="0" noProof="0" dirty="0" smtClean="0">
                <a:ln>
                  <a:noFill/>
                </a:ln>
                <a:solidFill>
                  <a:prstClr val="white"/>
                </a:solidFill>
                <a:effectLst/>
                <a:uLnTx/>
                <a:uFillTx/>
                <a:latin typeface="Rockwell" panose="02060603020205020403"/>
                <a:ea typeface="+mn-ea"/>
                <a:cs typeface="+mn-cs"/>
              </a:rPr>
              <a:t>AllMemPro details - http://bit.ly/AllMemPro</a:t>
            </a: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9" name="Rectangle 8"/>
          <p:cNvSpPr/>
          <p:nvPr/>
        </p:nvSpPr>
        <p:spPr>
          <a:xfrm>
            <a:off x="8542375" y="5977908"/>
            <a:ext cx="30489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a:t>
            </a:r>
          </a:p>
        </p:txBody>
      </p:sp>
    </p:spTree>
    <p:extLst>
      <p:ext uri="{BB962C8B-B14F-4D97-AF65-F5344CB8AC3E}">
        <p14:creationId xmlns:p14="http://schemas.microsoft.com/office/powerpoint/2010/main" val="28529361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41867" y="1524000"/>
            <a:ext cx="11523133" cy="4648200"/>
          </a:xfrm>
        </p:spPr>
        <p:txBody>
          <a:bodyPr>
            <a:normAutofit fontScale="92500"/>
          </a:bodyPr>
          <a:lstStyle/>
          <a:p>
            <a:r>
              <a:rPr lang="en-US" sz="2800" dirty="0" smtClean="0"/>
              <a:t>Kernel-mode memory is out of control</a:t>
            </a:r>
          </a:p>
          <a:p>
            <a:endParaRPr lang="en-US" sz="2800" dirty="0" smtClean="0"/>
          </a:p>
          <a:p>
            <a:r>
              <a:rPr lang="en-US" sz="2800" dirty="0" smtClean="0"/>
              <a:t>MemoryRanger isolates drivers execution by</a:t>
            </a:r>
            <a:br>
              <a:rPr lang="en-US" sz="2800" dirty="0" smtClean="0"/>
            </a:br>
            <a:r>
              <a:rPr lang="en-US" sz="2800" dirty="0" smtClean="0"/>
              <a:t> using a specific EPT structure for each driver</a:t>
            </a:r>
          </a:p>
          <a:p>
            <a:endParaRPr lang="en-US" sz="2800" dirty="0" smtClean="0"/>
          </a:p>
          <a:p>
            <a:r>
              <a:rPr lang="en-US" sz="2800" dirty="0" smtClean="0"/>
              <a:t>MemoryRanger seems to prevent </a:t>
            </a:r>
            <a:r>
              <a:rPr lang="en-US" sz="2800" dirty="0" err="1" smtClean="0"/>
              <a:t>Spectre</a:t>
            </a:r>
            <a:r>
              <a:rPr lang="en-US" sz="2800" dirty="0" smtClean="0"/>
              <a:t> and Meltdown CPU attacks: 										research is ongoing</a:t>
            </a:r>
            <a:endParaRPr lang="en-US" sz="2800" dirty="0"/>
          </a:p>
        </p:txBody>
      </p:sp>
      <p:sp>
        <p:nvSpPr>
          <p:cNvPr id="3" name="Title 2"/>
          <p:cNvSpPr>
            <a:spLocks noGrp="1"/>
          </p:cNvSpPr>
          <p:nvPr>
            <p:ph type="title"/>
          </p:nvPr>
        </p:nvSpPr>
        <p:spPr/>
        <p:txBody>
          <a:bodyPr>
            <a:normAutofit/>
          </a:bodyPr>
          <a:lstStyle/>
          <a:p>
            <a:r>
              <a:rPr lang="en-US" sz="4900" dirty="0" smtClean="0"/>
              <a:t>Black </a:t>
            </a:r>
            <a:r>
              <a:rPr lang="en-US" sz="4900" dirty="0"/>
              <a:t>Hat Sound Bytes or Conclusion</a:t>
            </a:r>
          </a:p>
        </p:txBody>
      </p:sp>
    </p:spTree>
    <p:extLst>
      <p:ext uri="{BB962C8B-B14F-4D97-AF65-F5344CB8AC3E}">
        <p14:creationId xmlns:p14="http://schemas.microsoft.com/office/powerpoint/2010/main" val="12288582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40972" y="1938528"/>
            <a:ext cx="10058400" cy="4050792"/>
          </a:xfrm>
        </p:spPr>
        <p:txBody>
          <a:bodyPr>
            <a:normAutofit/>
          </a:bodyPr>
          <a:lstStyle/>
          <a:p>
            <a:pPr marL="0" indent="0" algn="ctr">
              <a:buNone/>
            </a:pPr>
            <a:r>
              <a:rPr lang="en-US" sz="4400" dirty="0" err="1" smtClean="0"/>
              <a:t>Dīvide</a:t>
            </a:r>
            <a:r>
              <a:rPr lang="en-US" sz="4400" dirty="0" smtClean="0"/>
              <a:t> </a:t>
            </a:r>
            <a:r>
              <a:rPr lang="en-US" sz="4400" dirty="0"/>
              <a:t>et </a:t>
            </a:r>
            <a:r>
              <a:rPr lang="en-US" sz="4400" dirty="0" err="1" smtClean="0"/>
              <a:t>Imperā</a:t>
            </a:r>
            <a:r>
              <a:rPr lang="en-US" sz="4400" dirty="0" smtClean="0"/>
              <a:t>*  </a:t>
            </a:r>
            <a:r>
              <a:rPr lang="en-US" sz="4000" dirty="0" smtClean="0"/>
              <a:t/>
            </a:r>
            <a:br>
              <a:rPr lang="en-US" sz="4000" dirty="0" smtClean="0"/>
            </a:br>
            <a:r>
              <a:rPr lang="en-US" dirty="0" smtClean="0"/>
              <a:t>from Latin d</a:t>
            </a:r>
            <a:r>
              <a:rPr lang="en-US" sz="3600" dirty="0" smtClean="0"/>
              <a:t>ivide </a:t>
            </a:r>
            <a:r>
              <a:rPr lang="en-US" sz="3600" dirty="0"/>
              <a:t>and </a:t>
            </a:r>
            <a:r>
              <a:rPr lang="en-US" sz="3600" dirty="0" smtClean="0"/>
              <a:t>rule</a:t>
            </a:r>
            <a:endParaRPr lang="en-US" sz="3600" dirty="0"/>
          </a:p>
        </p:txBody>
      </p:sp>
      <p:sp>
        <p:nvSpPr>
          <p:cNvPr id="5" name="Rectangle 4"/>
          <p:cNvSpPr/>
          <p:nvPr/>
        </p:nvSpPr>
        <p:spPr>
          <a:xfrm>
            <a:off x="92884" y="6097604"/>
            <a:ext cx="12099116"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 </a:t>
            </a:r>
            <a:r>
              <a:rPr kumimoji="0" lang="en-US" sz="2400" b="0" i="0" u="none" strike="noStrike" kern="1200" cap="none" spc="0" normalizeH="0" baseline="0" noProof="0" dirty="0" err="1" smtClean="0">
                <a:ln>
                  <a:noFill/>
                </a:ln>
                <a:solidFill>
                  <a:prstClr val="white"/>
                </a:solidFill>
                <a:effectLst/>
                <a:uLnTx/>
                <a:uFillTx/>
                <a:latin typeface="Rockwell" panose="02060603020205020403"/>
                <a:ea typeface="+mn-ea"/>
                <a:cs typeface="+mn-cs"/>
              </a:rPr>
              <a:t>Cartledge</a:t>
            </a: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 P. (2013). Sparta and </a:t>
            </a:r>
            <a:r>
              <a:rPr kumimoji="0" lang="en-US" sz="2400" b="0" i="0" u="none" strike="noStrike" kern="1200" cap="none" spc="0" normalizeH="0" baseline="0" noProof="0" dirty="0" err="1">
                <a:ln>
                  <a:noFill/>
                </a:ln>
                <a:solidFill>
                  <a:prstClr val="white"/>
                </a:solidFill>
                <a:effectLst/>
                <a:uLnTx/>
                <a:uFillTx/>
                <a:latin typeface="Rockwell" panose="02060603020205020403"/>
                <a:ea typeface="+mn-ea"/>
                <a:cs typeface="+mn-cs"/>
              </a:rPr>
              <a:t>Lakonia</a:t>
            </a: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 A regional history 1300-362 BC. Routledge.</a:t>
            </a:r>
          </a:p>
        </p:txBody>
      </p:sp>
    </p:spTree>
    <p:extLst>
      <p:ext uri="{BB962C8B-B14F-4D97-AF65-F5344CB8AC3E}">
        <p14:creationId xmlns:p14="http://schemas.microsoft.com/office/powerpoint/2010/main" val="867280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9908" y="1359408"/>
            <a:ext cx="11268667" cy="4050792"/>
          </a:xfrm>
        </p:spPr>
        <p:txBody>
          <a:bodyPr>
            <a:normAutofit/>
          </a:bodyPr>
          <a:lstStyle/>
          <a:p>
            <a:pPr marL="0" indent="0" algn="ctr">
              <a:buNone/>
            </a:pPr>
            <a:r>
              <a:rPr lang="en-US" sz="3600" dirty="0"/>
              <a:t>Thank you!</a:t>
            </a:r>
          </a:p>
          <a:p>
            <a:pPr marL="0" indent="0" algn="ctr">
              <a:buNone/>
            </a:pPr>
            <a:endParaRPr lang="en-US" dirty="0"/>
          </a:p>
          <a:p>
            <a:pPr marL="0" indent="0">
              <a:buNone/>
            </a:pPr>
            <a:r>
              <a:rPr lang="en-US" dirty="0"/>
              <a:t>		</a:t>
            </a:r>
            <a:r>
              <a:rPr lang="en-US" dirty="0" smtClean="0"/>
              <a:t>		Igor Korkin	igor.korkin@gmail.com</a:t>
            </a:r>
            <a:endParaRPr lang="en-US" dirty="0"/>
          </a:p>
          <a:p>
            <a:pPr marL="0" indent="0" algn="ctr">
              <a:buNone/>
            </a:pPr>
            <a:endParaRPr lang="en-US" dirty="0" smtClean="0"/>
          </a:p>
          <a:p>
            <a:pPr marL="0" indent="0" algn="ctr">
              <a:buNone/>
            </a:pPr>
            <a:r>
              <a:rPr lang="en-US" dirty="0" smtClean="0"/>
              <a:t>All </a:t>
            </a:r>
            <a:r>
              <a:rPr lang="en-US" dirty="0"/>
              <a:t>the details </a:t>
            </a:r>
            <a:r>
              <a:rPr lang="en-US" dirty="0" smtClean="0"/>
              <a:t>&amp; my CV are here	igorkorkin.blogspot.com</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176" y="6027505"/>
            <a:ext cx="457200" cy="457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309" y="6036971"/>
            <a:ext cx="457200" cy="4572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6442" y="6036971"/>
            <a:ext cx="457200" cy="4572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2575" y="6036971"/>
            <a:ext cx="457200" cy="4572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8388" y="6027505"/>
            <a:ext cx="609600" cy="457200"/>
          </a:xfrm>
          <a:prstGeom prst="rect">
            <a:avLst/>
          </a:prstGeom>
        </p:spPr>
      </p:pic>
    </p:spTree>
    <p:extLst>
      <p:ext uri="{BB962C8B-B14F-4D97-AF65-F5344CB8AC3E}">
        <p14:creationId xmlns:p14="http://schemas.microsoft.com/office/powerpoint/2010/main" val="13658059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1555980" y="1147653"/>
            <a:ext cx="2744535" cy="10704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3" name="Title 2"/>
          <p:cNvSpPr>
            <a:spLocks noGrp="1"/>
          </p:cNvSpPr>
          <p:nvPr>
            <p:ph type="title"/>
          </p:nvPr>
        </p:nvSpPr>
        <p:spPr>
          <a:xfrm>
            <a:off x="1069848" y="0"/>
            <a:ext cx="10058400" cy="1061100"/>
          </a:xfrm>
        </p:spPr>
        <p:txBody>
          <a:bodyPr>
            <a:normAutofit/>
          </a:bodyPr>
          <a:lstStyle/>
          <a:p>
            <a:r>
              <a:rPr lang="en-US" sz="4900" dirty="0"/>
              <a:t>attacks on Kernel mode memory</a:t>
            </a:r>
          </a:p>
        </p:txBody>
      </p:sp>
      <p:sp>
        <p:nvSpPr>
          <p:cNvPr id="6" name="Rectangle 5"/>
          <p:cNvSpPr/>
          <p:nvPr/>
        </p:nvSpPr>
        <p:spPr>
          <a:xfrm>
            <a:off x="4858214" y="1536211"/>
            <a:ext cx="2124812" cy="964367"/>
          </a:xfrm>
          <a:prstGeom prst="rect">
            <a:avLst/>
          </a:prstGeom>
        </p:spPr>
        <p:txBody>
          <a:bodyPr wrap="none">
            <a:spAutoFit/>
          </a:bodyPr>
          <a:lstStyle/>
          <a:p>
            <a:pPr marL="0" marR="0" lvl="0" indent="0" algn="ctr" defTabSz="457200" rtl="0" eaLnBrk="1" fontAlgn="auto" latinLnBrk="0" hangingPunct="1">
              <a:lnSpc>
                <a:spcPts val="34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Rockwell" panose="02060603020205020403"/>
                <a:ea typeface="+mn-ea"/>
                <a:cs typeface="+mn-cs"/>
              </a:rPr>
              <a:t>allocate  </a:t>
            </a:r>
            <a:br>
              <a:rPr kumimoji="0" lang="en-US" sz="2800" b="0" i="0" u="none" strike="noStrike" kern="1200" cap="none" spc="0" normalizeH="0" baseline="0" noProof="0" dirty="0" smtClean="0">
                <a:ln>
                  <a:noFill/>
                </a:ln>
                <a:solidFill>
                  <a:prstClr val="white"/>
                </a:solidFill>
                <a:effectLst/>
                <a:uLnTx/>
                <a:uFillTx/>
                <a:latin typeface="Rockwell" panose="02060603020205020403"/>
                <a:ea typeface="+mn-ea"/>
                <a:cs typeface="+mn-cs"/>
              </a:rPr>
            </a:br>
            <a:r>
              <a:rPr kumimoji="0" lang="en-US" sz="2800" b="0" i="0" u="none" strike="noStrike" kern="1200" cap="none" spc="0" normalizeH="0" baseline="0" noProof="0" dirty="0" smtClean="0">
                <a:ln>
                  <a:noFill/>
                </a:ln>
                <a:solidFill>
                  <a:prstClr val="white"/>
                </a:solidFill>
                <a:effectLst/>
                <a:uLnTx/>
                <a:uFillTx/>
                <a:latin typeface="Rockwell" panose="02060603020205020403"/>
                <a:ea typeface="+mn-ea"/>
                <a:cs typeface="+mn-cs"/>
              </a:rPr>
              <a:t>read / write</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cxnSp>
        <p:nvCxnSpPr>
          <p:cNvPr id="5" name="Straight Arrow Connector 4"/>
          <p:cNvCxnSpPr>
            <a:stCxn id="4" idx="3"/>
          </p:cNvCxnSpPr>
          <p:nvPr/>
        </p:nvCxnSpPr>
        <p:spPr>
          <a:xfrm flipV="1">
            <a:off x="4664429" y="2025650"/>
            <a:ext cx="2531992" cy="3492"/>
          </a:xfrm>
          <a:prstGeom prst="straightConnector1">
            <a:avLst/>
          </a:prstGeom>
          <a:ln w="444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595792" y="3465128"/>
            <a:ext cx="2498506" cy="86304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Rockwell" panose="02060603020205020403"/>
                <a:ea typeface="+mn-ea"/>
                <a:cs typeface="+mn-cs"/>
              </a:rPr>
              <a:t>Malware </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cxnSp>
        <p:nvCxnSpPr>
          <p:cNvPr id="12" name="Straight Arrow Connector 11"/>
          <p:cNvCxnSpPr/>
          <p:nvPr/>
        </p:nvCxnSpPr>
        <p:spPr>
          <a:xfrm flipH="1" flipV="1">
            <a:off x="7094299" y="4139145"/>
            <a:ext cx="736501" cy="1085013"/>
          </a:xfrm>
          <a:prstGeom prst="straightConnector1">
            <a:avLst/>
          </a:prstGeom>
          <a:ln w="44450">
            <a:solidFill>
              <a:srgbClr val="FF0000"/>
            </a:solidFill>
            <a:headEnd type="triangle" w="lg" len="lg"/>
            <a:tailEnd type="none" w="med" len="lg"/>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7550266" y="4707125"/>
            <a:ext cx="350064" cy="3595"/>
          </a:xfrm>
          <a:prstGeom prst="line">
            <a:avLst/>
          </a:prstGeom>
          <a:ln w="22225">
            <a:solidFill>
              <a:srgbClr val="FF0000"/>
            </a:solidFill>
            <a:headEnd type="oval" w="lg" len="lg"/>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2718120" y="5215951"/>
            <a:ext cx="2041554" cy="129976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Rockwell" panose="02060603020205020403"/>
                <a:ea typeface="+mn-ea"/>
                <a:cs typeface="+mn-cs"/>
              </a:rPr>
              <a:t>Windows OS kernel</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cxnSp>
        <p:nvCxnSpPr>
          <p:cNvPr id="35" name="Straight Arrow Connector 34"/>
          <p:cNvCxnSpPr/>
          <p:nvPr/>
        </p:nvCxnSpPr>
        <p:spPr>
          <a:xfrm flipV="1">
            <a:off x="4764097" y="5851471"/>
            <a:ext cx="1578563" cy="20793"/>
          </a:xfrm>
          <a:prstGeom prst="straightConnector1">
            <a:avLst/>
          </a:prstGeom>
          <a:ln w="444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1735057" y="1305114"/>
            <a:ext cx="2744535" cy="1070402"/>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4" name="Rectangle 3"/>
          <p:cNvSpPr/>
          <p:nvPr/>
        </p:nvSpPr>
        <p:spPr>
          <a:xfrm>
            <a:off x="1919894" y="1493941"/>
            <a:ext cx="2744535" cy="1070402"/>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Rockwell" panose="02060603020205020403"/>
                <a:ea typeface="+mn-ea"/>
                <a:cs typeface="+mn-cs"/>
              </a:rPr>
              <a:t>Kernel-mode drivers</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cxnSp>
        <p:nvCxnSpPr>
          <p:cNvPr id="95" name="Straight Arrow Connector 94"/>
          <p:cNvCxnSpPr/>
          <p:nvPr/>
        </p:nvCxnSpPr>
        <p:spPr>
          <a:xfrm flipH="1">
            <a:off x="7112093" y="2517527"/>
            <a:ext cx="771840" cy="1109293"/>
          </a:xfrm>
          <a:prstGeom prst="straightConnector1">
            <a:avLst/>
          </a:prstGeom>
          <a:ln w="44450">
            <a:solidFill>
              <a:srgbClr val="FF0000"/>
            </a:solidFill>
            <a:headEnd type="triangle" w="lg" len="lg"/>
            <a:tailEnd type="none" w="med" len="lg"/>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847967" y="4403683"/>
            <a:ext cx="328028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CA08">
                  <a:lumMod val="75000"/>
                </a:srgbClr>
              </a:buClr>
              <a:buSzPct val="85000"/>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privilege </a:t>
            </a: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escalation </a:t>
            </a:r>
          </a:p>
        </p:txBody>
      </p:sp>
      <p:sp>
        <p:nvSpPr>
          <p:cNvPr id="52" name="Rectangle 51"/>
          <p:cNvSpPr/>
          <p:nvPr/>
        </p:nvSpPr>
        <p:spPr>
          <a:xfrm>
            <a:off x="758659" y="2916064"/>
            <a:ext cx="3139175" cy="461665"/>
          </a:xfrm>
          <a:prstGeom prst="rect">
            <a:avLst/>
          </a:prstGeom>
        </p:spPr>
        <p:txBody>
          <a:bodyPr wrap="square">
            <a:spAutoFit/>
          </a:bodyPr>
          <a:lstStyle/>
          <a:p>
            <a:pPr algn="r" defTabSz="914400">
              <a:buClr>
                <a:srgbClr val="FFCA08">
                  <a:lumMod val="75000"/>
                </a:srgbClr>
              </a:buClr>
              <a:buSzPct val="85000"/>
              <a:defRPr/>
            </a:pPr>
            <a:r>
              <a:rPr lang="en-US" sz="2400" dirty="0">
                <a:solidFill>
                  <a:prstClr val="white"/>
                </a:solidFill>
              </a:rPr>
              <a:t>reverse engineering </a:t>
            </a: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 </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55" name="Rectangle 54"/>
          <p:cNvSpPr/>
          <p:nvPr/>
        </p:nvSpPr>
        <p:spPr>
          <a:xfrm>
            <a:off x="7883933" y="2721918"/>
            <a:ext cx="336668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CA08">
                  <a:lumMod val="75000"/>
                </a:srgbClr>
              </a:buClr>
              <a:buSzPct val="85000"/>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stealing </a:t>
            </a: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users data</a:t>
            </a:r>
          </a:p>
        </p:txBody>
      </p:sp>
      <p:cxnSp>
        <p:nvCxnSpPr>
          <p:cNvPr id="33" name="Straight Connector 32"/>
          <p:cNvCxnSpPr/>
          <p:nvPr/>
        </p:nvCxnSpPr>
        <p:spPr>
          <a:xfrm flipV="1">
            <a:off x="7554354" y="2993289"/>
            <a:ext cx="363268" cy="3839"/>
          </a:xfrm>
          <a:prstGeom prst="line">
            <a:avLst/>
          </a:prstGeom>
          <a:ln w="22225">
            <a:solidFill>
              <a:srgbClr val="FF0000"/>
            </a:solidFill>
            <a:headEnd type="oval" w="lg" len="lg"/>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52" idx="3"/>
          </p:cNvCxnSpPr>
          <p:nvPr/>
        </p:nvCxnSpPr>
        <p:spPr>
          <a:xfrm flipH="1">
            <a:off x="3897834" y="3146426"/>
            <a:ext cx="360317" cy="471"/>
          </a:xfrm>
          <a:prstGeom prst="line">
            <a:avLst/>
          </a:prstGeom>
          <a:ln w="22225">
            <a:solidFill>
              <a:srgbClr val="FF0000"/>
            </a:solidFill>
            <a:headEnd type="oval" w="lg" len="lg"/>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628436" y="3128913"/>
            <a:ext cx="391957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CA08">
                  <a:lumMod val="75000"/>
                </a:srgbClr>
              </a:buClr>
              <a:buSzPct val="85000"/>
              <a:buFontTx/>
              <a:buNone/>
              <a:tabLst/>
              <a:defRPr/>
            </a:pPr>
            <a:r>
              <a:rPr kumimoji="0" lang="en-US" sz="2400" b="0" i="0" u="none" strike="noStrike" kern="1200" cap="none" spc="0" normalizeH="0" baseline="0" noProof="0" dirty="0" smtClean="0">
                <a:ln>
                  <a:noFill/>
                </a:ln>
                <a:solidFill>
                  <a:prstClr val="white"/>
                </a:solidFill>
                <a:effectLst/>
                <a:uLnTx/>
                <a:uFillTx/>
                <a:latin typeface="Rockwell" panose="02060603020205020403"/>
                <a:ea typeface="+mn-ea"/>
                <a:cs typeface="+mn-cs"/>
              </a:rPr>
              <a:t>damaging sensor reading</a:t>
            </a:r>
            <a:endPar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cxnSp>
        <p:nvCxnSpPr>
          <p:cNvPr id="46" name="Straight Connector 45"/>
          <p:cNvCxnSpPr>
            <a:endCxn id="45" idx="1"/>
          </p:cNvCxnSpPr>
          <p:nvPr/>
        </p:nvCxnSpPr>
        <p:spPr>
          <a:xfrm>
            <a:off x="7306733" y="3359745"/>
            <a:ext cx="321703" cy="1"/>
          </a:xfrm>
          <a:prstGeom prst="line">
            <a:avLst/>
          </a:prstGeom>
          <a:ln w="22225">
            <a:solidFill>
              <a:srgbClr val="FF0000"/>
            </a:solidFill>
            <a:headEnd type="oval" w="lg" len="lg"/>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7196421" y="1179403"/>
            <a:ext cx="2594900" cy="103332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dirty="0">
                <a:solidFill>
                  <a:prstClr val="white"/>
                </a:solidFill>
              </a:rPr>
              <a:t>Allocated Memory Data</a:t>
            </a:r>
          </a:p>
        </p:txBody>
      </p:sp>
      <p:sp>
        <p:nvSpPr>
          <p:cNvPr id="43" name="Rounded Rectangle 42"/>
          <p:cNvSpPr/>
          <p:nvPr/>
        </p:nvSpPr>
        <p:spPr>
          <a:xfrm>
            <a:off x="7348821" y="1331803"/>
            <a:ext cx="2594900" cy="1033324"/>
          </a:xfrm>
          <a:prstGeom prst="round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dirty="0">
                <a:solidFill>
                  <a:prstClr val="white"/>
                </a:solidFill>
              </a:rPr>
              <a:t>Allocated Memory Data</a:t>
            </a:r>
          </a:p>
        </p:txBody>
      </p:sp>
      <p:sp>
        <p:nvSpPr>
          <p:cNvPr id="44" name="Rounded Rectangle 43"/>
          <p:cNvSpPr/>
          <p:nvPr/>
        </p:nvSpPr>
        <p:spPr>
          <a:xfrm>
            <a:off x="7501221" y="1484203"/>
            <a:ext cx="2594900" cy="1033324"/>
          </a:xfrm>
          <a:prstGeom prst="round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dirty="0">
                <a:solidFill>
                  <a:prstClr val="white"/>
                </a:solidFill>
              </a:rPr>
              <a:t>Allocated Memory Data</a:t>
            </a:r>
          </a:p>
        </p:txBody>
      </p:sp>
      <p:sp>
        <p:nvSpPr>
          <p:cNvPr id="48" name="Rounded Rectangle 47"/>
          <p:cNvSpPr/>
          <p:nvPr/>
        </p:nvSpPr>
        <p:spPr>
          <a:xfrm>
            <a:off x="6354112" y="5226271"/>
            <a:ext cx="2443103" cy="80343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a:solidFill>
                  <a:prstClr val="white"/>
                </a:solidFill>
              </a:rPr>
              <a:t>OS structures</a:t>
            </a:r>
            <a:endParaRPr lang="en-US" sz="2800" dirty="0">
              <a:solidFill>
                <a:prstClr val="white"/>
              </a:solidFill>
            </a:endParaRPr>
          </a:p>
        </p:txBody>
      </p:sp>
      <p:sp>
        <p:nvSpPr>
          <p:cNvPr id="49" name="Rounded Rectangle 48"/>
          <p:cNvSpPr/>
          <p:nvPr/>
        </p:nvSpPr>
        <p:spPr>
          <a:xfrm>
            <a:off x="6506512" y="5378671"/>
            <a:ext cx="2443103" cy="803431"/>
          </a:xfrm>
          <a:prstGeom prst="round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a:solidFill>
                  <a:prstClr val="white"/>
                </a:solidFill>
              </a:rPr>
              <a:t>OS structures</a:t>
            </a:r>
            <a:endParaRPr lang="en-US" sz="2800" dirty="0">
              <a:solidFill>
                <a:prstClr val="white"/>
              </a:solidFill>
            </a:endParaRPr>
          </a:p>
        </p:txBody>
      </p:sp>
      <p:sp>
        <p:nvSpPr>
          <p:cNvPr id="50" name="Rounded Rectangle 49"/>
          <p:cNvSpPr/>
          <p:nvPr/>
        </p:nvSpPr>
        <p:spPr>
          <a:xfrm>
            <a:off x="6658912" y="5531071"/>
            <a:ext cx="2443103" cy="803431"/>
          </a:xfrm>
          <a:prstGeom prst="round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a:solidFill>
                  <a:prstClr val="white"/>
                </a:solidFill>
              </a:rPr>
              <a:t>OS structures</a:t>
            </a:r>
            <a:endParaRPr lang="en-US" sz="2800" dirty="0">
              <a:solidFill>
                <a:prstClr val="white"/>
              </a:solidFill>
            </a:endParaRPr>
          </a:p>
        </p:txBody>
      </p:sp>
      <p:cxnSp>
        <p:nvCxnSpPr>
          <p:cNvPr id="51" name="Straight Arrow Connector 50"/>
          <p:cNvCxnSpPr/>
          <p:nvPr/>
        </p:nvCxnSpPr>
        <p:spPr>
          <a:xfrm>
            <a:off x="3868187" y="2577438"/>
            <a:ext cx="736501" cy="1085013"/>
          </a:xfrm>
          <a:prstGeom prst="straightConnector1">
            <a:avLst/>
          </a:prstGeom>
          <a:ln w="44450">
            <a:solidFill>
              <a:srgbClr val="FF0000"/>
            </a:solidFill>
            <a:headEnd type="triangle" w="lg" len="lg"/>
            <a:tailEnd type="none" w="med" len="lg"/>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2843" y="3617478"/>
            <a:ext cx="792480" cy="594360"/>
          </a:xfrm>
          <a:prstGeom prst="rect">
            <a:avLst/>
          </a:prstGeom>
        </p:spPr>
      </p:pic>
    </p:spTree>
    <p:extLst>
      <p:ext uri="{BB962C8B-B14F-4D97-AF65-F5344CB8AC3E}">
        <p14:creationId xmlns:p14="http://schemas.microsoft.com/office/powerpoint/2010/main" val="37680336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715752" cy="1231900"/>
          </a:xfrm>
        </p:spPr>
        <p:txBody>
          <a:bodyPr>
            <a:normAutofit/>
          </a:bodyPr>
          <a:lstStyle/>
          <a:p>
            <a:r>
              <a:rPr lang="en-US" sz="4900" dirty="0"/>
              <a:t>TWO houses with Private art collections</a:t>
            </a:r>
          </a:p>
        </p:txBody>
      </p:sp>
      <p:sp>
        <p:nvSpPr>
          <p:cNvPr id="4" name="Isosceles Triangle 3"/>
          <p:cNvSpPr/>
          <p:nvPr/>
        </p:nvSpPr>
        <p:spPr>
          <a:xfrm>
            <a:off x="1720496" y="1384049"/>
            <a:ext cx="3166428" cy="713672"/>
          </a:xfrm>
          <a:prstGeom prst="triangle">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859892" y="2167498"/>
            <a:ext cx="2906829" cy="1828024"/>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a:r>
              <a:rPr lang="en-US" sz="2400" dirty="0">
                <a:solidFill>
                  <a:prstClr val="white"/>
                </a:solidFill>
              </a:rPr>
              <a:t>Stars by</a:t>
            </a:r>
            <a:br>
              <a:rPr lang="en-US" sz="2400" dirty="0">
                <a:solidFill>
                  <a:prstClr val="white"/>
                </a:solidFill>
              </a:rPr>
            </a:br>
            <a:r>
              <a:rPr lang="en-US" sz="2400" dirty="0" err="1">
                <a:solidFill>
                  <a:prstClr val="white"/>
                </a:solidFill>
              </a:rPr>
              <a:t>Wassily</a:t>
            </a:r>
            <a:r>
              <a:rPr lang="en-US" sz="2400" dirty="0">
                <a:solidFill>
                  <a:prstClr val="white"/>
                </a:solidFill>
              </a:rPr>
              <a:t> </a:t>
            </a:r>
            <a:r>
              <a:rPr lang="en-US" sz="2400" dirty="0" smtClean="0">
                <a:solidFill>
                  <a:prstClr val="white"/>
                </a:solidFill>
              </a:rPr>
              <a:t>Kandinsky</a:t>
            </a:r>
            <a:endParaRPr lang="en-US" sz="2400" baseline="30000" dirty="0">
              <a:solidFill>
                <a:prstClr val="white"/>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960" y="1512986"/>
            <a:ext cx="640080" cy="640080"/>
          </a:xfrm>
          <a:prstGeom prst="rect">
            <a:avLst/>
          </a:prstGeom>
        </p:spPr>
      </p:pic>
      <p:pic>
        <p:nvPicPr>
          <p:cNvPr id="1034" name="Picture 10"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2877745" y="2153405"/>
            <a:ext cx="871122" cy="1163682"/>
          </a:xfrm>
          <a:prstGeom prst="rect">
            <a:avLst/>
          </a:prstGeom>
          <a:noFill/>
          <a:ln>
            <a:solidFill>
              <a:srgbClr val="4D3313"/>
            </a:solidFill>
          </a:ln>
          <a:extLst>
            <a:ext uri="{909E8E84-426E-40DD-AFC4-6F175D3DCCD1}">
              <a14:hiddenFill xmlns:a14="http://schemas.microsoft.com/office/drawing/2010/main">
                <a:solidFill>
                  <a:srgbClr val="FFFFFF"/>
                </a:solidFill>
              </a14:hiddenFill>
            </a:ext>
          </a:extLst>
        </p:spPr>
      </p:pic>
      <p:sp>
        <p:nvSpPr>
          <p:cNvPr id="16" name="Isosceles Triangle 15"/>
          <p:cNvSpPr/>
          <p:nvPr/>
        </p:nvSpPr>
        <p:spPr>
          <a:xfrm>
            <a:off x="7093960" y="1409403"/>
            <a:ext cx="3166428" cy="713672"/>
          </a:xfrm>
          <a:prstGeom prst="triangle">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233356" y="2192852"/>
            <a:ext cx="2906829" cy="1828024"/>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t>Girl with Balloon </a:t>
            </a:r>
            <a:br>
              <a:rPr lang="en-US" sz="2400" dirty="0"/>
            </a:br>
            <a:r>
              <a:rPr lang="en-US" sz="2400" dirty="0"/>
              <a:t>by </a:t>
            </a:r>
            <a:r>
              <a:rPr lang="en-US" sz="2400" dirty="0" smtClean="0"/>
              <a:t>Banksy</a:t>
            </a:r>
            <a:endParaRPr lang="en-US" sz="2400" baseline="30000"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5799" y="1527418"/>
            <a:ext cx="640080" cy="640080"/>
          </a:xfrm>
          <a:prstGeom prst="rect">
            <a:avLst/>
          </a:prstGeom>
        </p:spPr>
      </p:pic>
      <p:pic>
        <p:nvPicPr>
          <p:cNvPr id="1030" name="Picture 6" descr="Image result for Girl with Balloon"/>
          <p:cNvPicPr>
            <a:picLocks noChangeAspect="1" noChangeArrowheads="1"/>
          </p:cNvPicPr>
          <p:nvPr/>
        </p:nvPicPr>
        <p:blipFill rotWithShape="1">
          <a:blip r:embed="rId6">
            <a:extLst>
              <a:ext uri="{28A0092B-C50C-407E-A947-70E740481C1C}">
                <a14:useLocalDpi xmlns:a14="http://schemas.microsoft.com/office/drawing/2010/main" val="0"/>
              </a:ext>
            </a:extLst>
          </a:blip>
          <a:srcRect t="502" b="332"/>
          <a:stretch/>
        </p:blipFill>
        <p:spPr bwMode="auto">
          <a:xfrm>
            <a:off x="8209388" y="2288170"/>
            <a:ext cx="952901" cy="944951"/>
          </a:xfrm>
          <a:prstGeom prst="rect">
            <a:avLst/>
          </a:prstGeom>
          <a:noFill/>
          <a:ln>
            <a:solidFill>
              <a:srgbClr val="4D3313"/>
            </a:solidFill>
          </a:ln>
          <a:extLst>
            <a:ext uri="{909E8E84-426E-40DD-AFC4-6F175D3DCCD1}">
              <a14:hiddenFill xmlns:a14="http://schemas.microsoft.com/office/drawing/2010/main">
                <a:solidFill>
                  <a:srgbClr val="FFFFFF"/>
                </a:solidFill>
              </a14:hiddenFill>
            </a:ext>
          </a:extLst>
        </p:spPr>
      </p:pic>
      <p:pic>
        <p:nvPicPr>
          <p:cNvPr id="2050" name="Picture 2" descr="https://upload.wikimedia.org/wikipedia/commons/thumb/e/e0/Bandanna_Roger_Flag.svg/400px-Bandanna_Roger_Flag.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1209" y="4020876"/>
            <a:ext cx="1341120" cy="1005840"/>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ular Callout 16"/>
          <p:cNvSpPr/>
          <p:nvPr/>
        </p:nvSpPr>
        <p:spPr>
          <a:xfrm>
            <a:off x="7233356" y="4963591"/>
            <a:ext cx="4610501" cy="1464563"/>
          </a:xfrm>
          <a:prstGeom prst="wedgeRoundRectCallout">
            <a:avLst>
              <a:gd name="adj1" fmla="val -72378"/>
              <a:gd name="adj2" fmla="val -51909"/>
              <a:gd name="adj3" fmla="val 16667"/>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25000"/>
              </a:lnSpc>
            </a:pPr>
            <a:r>
              <a:rPr lang="en-US" sz="2400" dirty="0" smtClean="0">
                <a:solidFill>
                  <a:prstClr val="white"/>
                </a:solidFill>
              </a:rPr>
              <a:t>Hi all! I am a hacker-attacker! </a:t>
            </a:r>
          </a:p>
          <a:p>
            <a:pPr lvl="0" algn="ctr">
              <a:lnSpc>
                <a:spcPct val="125000"/>
              </a:lnSpc>
            </a:pPr>
            <a:r>
              <a:rPr lang="en-US" sz="2400" dirty="0" smtClean="0">
                <a:solidFill>
                  <a:prstClr val="white"/>
                </a:solidFill>
              </a:rPr>
              <a:t>I will </a:t>
            </a:r>
            <a:r>
              <a:rPr lang="en-US" sz="2400" dirty="0">
                <a:solidFill>
                  <a:prstClr val="white"/>
                </a:solidFill>
              </a:rPr>
              <a:t>inspect these houses to </a:t>
            </a:r>
            <a:r>
              <a:rPr lang="en-US" sz="2400" dirty="0" smtClean="0">
                <a:solidFill>
                  <a:prstClr val="white"/>
                </a:solidFill>
              </a:rPr>
              <a:t>steal and damage </a:t>
            </a:r>
            <a:r>
              <a:rPr lang="en-US" sz="2400" dirty="0">
                <a:solidFill>
                  <a:prstClr val="white"/>
                </a:solidFill>
              </a:rPr>
              <a:t>painting!</a:t>
            </a:r>
          </a:p>
        </p:txBody>
      </p:sp>
    </p:spTree>
    <p:extLst>
      <p:ext uri="{BB962C8B-B14F-4D97-AF65-F5344CB8AC3E}">
        <p14:creationId xmlns:p14="http://schemas.microsoft.com/office/powerpoint/2010/main" val="14938170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2083" y="809319"/>
            <a:ext cx="8442515" cy="5938438"/>
          </a:xfrm>
          <a:prstGeom prst="rect">
            <a:avLst/>
          </a:prstGeom>
        </p:spPr>
      </p:pic>
      <p:sp>
        <p:nvSpPr>
          <p:cNvPr id="3" name="Title 2"/>
          <p:cNvSpPr>
            <a:spLocks noGrp="1"/>
          </p:cNvSpPr>
          <p:nvPr>
            <p:ph type="title"/>
          </p:nvPr>
        </p:nvSpPr>
        <p:spPr>
          <a:xfrm>
            <a:off x="1069848" y="0"/>
            <a:ext cx="10663348" cy="972152"/>
          </a:xfrm>
        </p:spPr>
        <p:txBody>
          <a:bodyPr>
            <a:normAutofit/>
          </a:bodyPr>
          <a:lstStyle/>
          <a:p>
            <a:r>
              <a:rPr lang="en-US" sz="4900" dirty="0" smtClean="0"/>
              <a:t>Demo: THE attack</a:t>
            </a:r>
            <a:endParaRPr lang="en-US" sz="4900" dirty="0"/>
          </a:p>
        </p:txBody>
      </p:sp>
      <p:pic>
        <p:nvPicPr>
          <p:cNvPr id="3074" name="Picture 2" descr="https://upload.wikimedia.org/wikipedia/commons/thumb/e/e0/Bandanna_Roger_Flag.svg/400px-Bandanna_Roger_Flag.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0002" y="974269"/>
            <a:ext cx="610448" cy="457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6258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109916" y="2795604"/>
            <a:ext cx="5053335" cy="9721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tx1"/>
                </a:solidFill>
                <a:latin typeface="+mj-lt"/>
                <a:ea typeface="+mj-ea"/>
                <a:cs typeface="+mj-cs"/>
              </a:defRPr>
            </a:lvl1pPr>
          </a:lstStyle>
          <a:p>
            <a:r>
              <a:rPr lang="en-US" dirty="0" smtClean="0">
                <a:hlinkClick r:id="rId3" action="ppaction://hlinkfile"/>
              </a:rPr>
              <a:t>Demo: The Attack</a:t>
            </a:r>
            <a:endParaRPr lang="en-US" dirty="0"/>
          </a:p>
        </p:txBody>
      </p:sp>
      <p:sp>
        <p:nvSpPr>
          <p:cNvPr id="3" name="Rectangle 2"/>
          <p:cNvSpPr/>
          <p:nvPr/>
        </p:nvSpPr>
        <p:spPr>
          <a:xfrm>
            <a:off x="991403" y="4434121"/>
            <a:ext cx="10722543" cy="1384995"/>
          </a:xfrm>
          <a:prstGeom prst="rect">
            <a:avLst/>
          </a:prstGeom>
        </p:spPr>
        <p:txBody>
          <a:bodyPr wrap="square">
            <a:spAutoFit/>
          </a:bodyPr>
          <a:lstStyle/>
          <a:p>
            <a:r>
              <a:rPr lang="en-US" sz="2800" dirty="0"/>
              <a:t>The online version is here – </a:t>
            </a:r>
            <a:r>
              <a:rPr lang="en-US" sz="2800" dirty="0">
                <a:hlinkClick r:id="rId4"/>
              </a:rPr>
              <a:t>https://</a:t>
            </a:r>
            <a:r>
              <a:rPr lang="en-US" sz="2800" dirty="0" smtClean="0">
                <a:hlinkClick r:id="rId4"/>
              </a:rPr>
              <a:t>www.youtube.com/embed/HNxc-tjy3QA?vq=hd1080</a:t>
            </a:r>
            <a:endParaRPr lang="en-US" sz="2800" dirty="0"/>
          </a:p>
          <a:p>
            <a:endParaRPr lang="en-US" sz="2800" dirty="0"/>
          </a:p>
        </p:txBody>
      </p:sp>
    </p:spTree>
    <p:extLst>
      <p:ext uri="{BB962C8B-B14F-4D97-AF65-F5344CB8AC3E}">
        <p14:creationId xmlns:p14="http://schemas.microsoft.com/office/powerpoint/2010/main" val="24697061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715752" cy="1231900"/>
          </a:xfrm>
        </p:spPr>
        <p:txBody>
          <a:bodyPr>
            <a:normAutofit/>
          </a:bodyPr>
          <a:lstStyle/>
          <a:p>
            <a:r>
              <a:rPr lang="en-US" sz="4900" dirty="0"/>
              <a:t>TWO houses with Private art collections</a:t>
            </a:r>
          </a:p>
        </p:txBody>
      </p:sp>
      <p:sp>
        <p:nvSpPr>
          <p:cNvPr id="4" name="Isosceles Triangle 3"/>
          <p:cNvSpPr/>
          <p:nvPr/>
        </p:nvSpPr>
        <p:spPr>
          <a:xfrm>
            <a:off x="1720496" y="1384049"/>
            <a:ext cx="3166428" cy="713672"/>
          </a:xfrm>
          <a:prstGeom prst="triangle">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859892" y="2167498"/>
            <a:ext cx="2906829" cy="1828024"/>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a:r>
              <a:rPr lang="en-US" sz="2400" strike="sngStrike" dirty="0" smtClean="0">
                <a:solidFill>
                  <a:prstClr val="white"/>
                </a:solidFill>
              </a:rPr>
              <a:t> Stars by </a:t>
            </a:r>
            <a:r>
              <a:rPr lang="en-US" sz="2400" strike="sngStrike" dirty="0">
                <a:solidFill>
                  <a:prstClr val="white"/>
                </a:solidFill>
              </a:rPr>
              <a:t/>
            </a:r>
            <a:br>
              <a:rPr lang="en-US" sz="2400" strike="sngStrike" dirty="0">
                <a:solidFill>
                  <a:prstClr val="white"/>
                </a:solidFill>
              </a:rPr>
            </a:br>
            <a:r>
              <a:rPr lang="en-US" sz="2400" strike="sngStrike" dirty="0" smtClean="0">
                <a:solidFill>
                  <a:prstClr val="white"/>
                </a:solidFill>
              </a:rPr>
              <a:t> </a:t>
            </a:r>
            <a:r>
              <a:rPr lang="en-US" sz="2400" strike="sngStrike" dirty="0" err="1" smtClean="0">
                <a:solidFill>
                  <a:prstClr val="white"/>
                </a:solidFill>
              </a:rPr>
              <a:t>Wassily</a:t>
            </a:r>
            <a:r>
              <a:rPr lang="en-US" sz="2400" strike="sngStrike" dirty="0" smtClean="0">
                <a:solidFill>
                  <a:prstClr val="white"/>
                </a:solidFill>
              </a:rPr>
              <a:t> Kandinsky</a:t>
            </a:r>
            <a:endParaRPr lang="en-US" sz="2400" strike="sngStrike" dirty="0">
              <a:solidFill>
                <a:prstClr val="white"/>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960" y="1493252"/>
            <a:ext cx="640080" cy="640080"/>
          </a:xfrm>
          <a:prstGeom prst="rect">
            <a:avLst/>
          </a:prstGeom>
        </p:spPr>
      </p:pic>
      <p:pic>
        <p:nvPicPr>
          <p:cNvPr id="1034" name="Picture 10"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2877745" y="2153405"/>
            <a:ext cx="871122" cy="1163682"/>
          </a:xfrm>
          <a:prstGeom prst="rect">
            <a:avLst/>
          </a:prstGeom>
          <a:noFill/>
          <a:ln>
            <a:solidFill>
              <a:srgbClr val="4D3313"/>
            </a:solidFill>
          </a:ln>
          <a:extLst>
            <a:ext uri="{909E8E84-426E-40DD-AFC4-6F175D3DCCD1}">
              <a14:hiddenFill xmlns:a14="http://schemas.microsoft.com/office/drawing/2010/main">
                <a:solidFill>
                  <a:srgbClr val="FFFFFF"/>
                </a:solidFill>
              </a14:hiddenFill>
            </a:ext>
          </a:extLst>
        </p:spPr>
      </p:pic>
      <p:sp>
        <p:nvSpPr>
          <p:cNvPr id="16" name="Isosceles Triangle 15"/>
          <p:cNvSpPr/>
          <p:nvPr/>
        </p:nvSpPr>
        <p:spPr>
          <a:xfrm>
            <a:off x="7093960" y="1409403"/>
            <a:ext cx="3166428" cy="713672"/>
          </a:xfrm>
          <a:prstGeom prst="triangle">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233356" y="2192852"/>
            <a:ext cx="2906829" cy="1828024"/>
          </a:xfrm>
          <a:prstGeom prst="rect">
            <a:avLst/>
          </a:prstGeom>
          <a:solidFill>
            <a:schemeClr val="accent3">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strike="sngStrike" dirty="0" smtClean="0"/>
              <a:t> Girl </a:t>
            </a:r>
            <a:r>
              <a:rPr lang="en-US" sz="2400" strike="sngStrike" dirty="0"/>
              <a:t>with </a:t>
            </a:r>
            <a:r>
              <a:rPr lang="en-US" sz="2400" strike="sngStrike" dirty="0" smtClean="0"/>
              <a:t>Balloon  </a:t>
            </a:r>
            <a:r>
              <a:rPr lang="en-US" sz="2400" strike="sngStrike" dirty="0"/>
              <a:t/>
            </a:r>
            <a:br>
              <a:rPr lang="en-US" sz="2400" strike="sngStrike" dirty="0"/>
            </a:br>
            <a:r>
              <a:rPr lang="en-US" sz="2400" strike="sngStrike" dirty="0" smtClean="0"/>
              <a:t> by Banksy </a:t>
            </a:r>
            <a:endParaRPr lang="en-US" sz="2400" strike="sngStrike" dirty="0"/>
          </a:p>
        </p:txBody>
      </p:sp>
      <p:pic>
        <p:nvPicPr>
          <p:cNvPr id="23" name="Picture 2" descr="https://upload.wikimedia.org/wikipedia/commons/thumb/e/e0/Bandanna_Roger_Flag.svg/400px-Bandanna_Roger_Flag.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1209" y="4020876"/>
            <a:ext cx="134112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5799" y="1527418"/>
            <a:ext cx="640080" cy="640080"/>
          </a:xfrm>
          <a:prstGeom prst="rect">
            <a:avLst/>
          </a:prstGeom>
        </p:spPr>
      </p:pic>
      <p:sp>
        <p:nvSpPr>
          <p:cNvPr id="17" name="Rounded Rectangular Callout 16"/>
          <p:cNvSpPr/>
          <p:nvPr/>
        </p:nvSpPr>
        <p:spPr>
          <a:xfrm>
            <a:off x="7233356" y="4963591"/>
            <a:ext cx="3307644" cy="1454142"/>
          </a:xfrm>
          <a:prstGeom prst="wedgeRoundRectCallout">
            <a:avLst>
              <a:gd name="adj1" fmla="val -72378"/>
              <a:gd name="adj2" fmla="val -51692"/>
              <a:gd name="adj3" fmla="val 16667"/>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25000"/>
              </a:lnSpc>
            </a:pPr>
            <a:r>
              <a:rPr lang="en-US" sz="2400" dirty="0" err="1" smtClean="0">
                <a:solidFill>
                  <a:prstClr val="white"/>
                </a:solidFill>
              </a:rPr>
              <a:t>Yo</a:t>
            </a:r>
            <a:r>
              <a:rPr lang="en-US" sz="2400" dirty="0" smtClean="0">
                <a:solidFill>
                  <a:prstClr val="white"/>
                </a:solidFill>
              </a:rPr>
              <a:t> Ho </a:t>
            </a:r>
            <a:r>
              <a:rPr lang="en-US" sz="2400" dirty="0" err="1" smtClean="0">
                <a:solidFill>
                  <a:prstClr val="white"/>
                </a:solidFill>
              </a:rPr>
              <a:t>Ho</a:t>
            </a:r>
            <a:r>
              <a:rPr lang="en-US" sz="2400" dirty="0" smtClean="0">
                <a:solidFill>
                  <a:prstClr val="white"/>
                </a:solidFill>
              </a:rPr>
              <a:t>! </a:t>
            </a:r>
            <a:br>
              <a:rPr lang="en-US" sz="2400" dirty="0" smtClean="0">
                <a:solidFill>
                  <a:prstClr val="white"/>
                </a:solidFill>
              </a:rPr>
            </a:br>
            <a:r>
              <a:rPr lang="en-US" sz="2400" dirty="0" smtClean="0">
                <a:solidFill>
                  <a:prstClr val="white"/>
                </a:solidFill>
              </a:rPr>
              <a:t>The both collections </a:t>
            </a:r>
            <a:br>
              <a:rPr lang="en-US" sz="2400" dirty="0" smtClean="0">
                <a:solidFill>
                  <a:prstClr val="white"/>
                </a:solidFill>
              </a:rPr>
            </a:br>
            <a:r>
              <a:rPr lang="en-US" sz="2400" dirty="0" smtClean="0">
                <a:solidFill>
                  <a:prstClr val="white"/>
                </a:solidFill>
              </a:rPr>
              <a:t>are mine!</a:t>
            </a:r>
            <a:endParaRPr lang="en-US" sz="2400" dirty="0">
              <a:solidFill>
                <a:prstClr val="white"/>
              </a:solidFill>
            </a:endParaRPr>
          </a:p>
        </p:txBody>
      </p:sp>
      <p:pic>
        <p:nvPicPr>
          <p:cNvPr id="14" name="Picture 6" descr="Image result for Girl with Balloon"/>
          <p:cNvPicPr>
            <a:picLocks noChangeAspect="1" noChangeArrowheads="1"/>
          </p:cNvPicPr>
          <p:nvPr/>
        </p:nvPicPr>
        <p:blipFill rotWithShape="1">
          <a:blip r:embed="rId7">
            <a:extLst>
              <a:ext uri="{28A0092B-C50C-407E-A947-70E740481C1C}">
                <a14:useLocalDpi xmlns:a14="http://schemas.microsoft.com/office/drawing/2010/main" val="0"/>
              </a:ext>
            </a:extLst>
          </a:blip>
          <a:srcRect t="502" b="332"/>
          <a:stretch/>
        </p:blipFill>
        <p:spPr bwMode="auto">
          <a:xfrm>
            <a:off x="5464787" y="5096212"/>
            <a:ext cx="952901" cy="944951"/>
          </a:xfrm>
          <a:prstGeom prst="rect">
            <a:avLst/>
          </a:prstGeom>
          <a:noFill/>
          <a:ln>
            <a:solidFill>
              <a:srgbClr val="4D3313"/>
            </a:solidFill>
          </a:ln>
          <a:extLst>
            <a:ext uri="{909E8E84-426E-40DD-AFC4-6F175D3DCCD1}">
              <a14:hiddenFill xmlns:a14="http://schemas.microsoft.com/office/drawing/2010/main">
                <a:solidFill>
                  <a:srgbClr val="FFFFFF"/>
                </a:solidFill>
              </a14:hiddenFill>
            </a:ext>
          </a:extLst>
        </p:spPr>
      </p:pic>
      <p:pic>
        <p:nvPicPr>
          <p:cNvPr id="13" name="Picture 10"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683160" y="4833517"/>
            <a:ext cx="871122" cy="1163682"/>
          </a:xfrm>
          <a:prstGeom prst="rect">
            <a:avLst/>
          </a:prstGeom>
          <a:noFill/>
          <a:ln>
            <a:solidFill>
              <a:srgbClr val="4D3313"/>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2526815" y="2299685"/>
            <a:ext cx="1458853" cy="87112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Bef>
                <a:spcPts val="1200"/>
              </a:spcBef>
            </a:pPr>
            <a:r>
              <a:rPr lang="en-US" sz="4000" b="1" dirty="0" smtClean="0">
                <a:solidFill>
                  <a:schemeClr val="bg1"/>
                </a:solidFill>
                <a:latin typeface="Rainy Day Vandal" panose="02000000000000000000" pitchFamily="50" charset="0"/>
                <a:cs typeface="Courier New" panose="02070309020205020404" pitchFamily="49" charset="0"/>
              </a:rPr>
              <a:t>1 1 1 1</a:t>
            </a:r>
            <a:endParaRPr lang="en-US" sz="4000" b="1" dirty="0">
              <a:solidFill>
                <a:schemeClr val="bg1"/>
              </a:solidFill>
              <a:latin typeface="Rainy Day Vandal" panose="02000000000000000000" pitchFamily="50" charset="0"/>
              <a:cs typeface="Courier New" panose="02070309020205020404" pitchFamily="49" charset="0"/>
            </a:endParaRPr>
          </a:p>
        </p:txBody>
      </p:sp>
      <p:sp>
        <p:nvSpPr>
          <p:cNvPr id="19" name="Rectangle 18"/>
          <p:cNvSpPr/>
          <p:nvPr/>
        </p:nvSpPr>
        <p:spPr>
          <a:xfrm>
            <a:off x="8073106" y="2332566"/>
            <a:ext cx="1373634" cy="87112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4000" b="1" dirty="0" smtClean="0">
                <a:solidFill>
                  <a:schemeClr val="bg1"/>
                </a:solidFill>
                <a:latin typeface="Rainy Day Vandal" panose="02000000000000000000" pitchFamily="50" charset="0"/>
                <a:cs typeface="Courier New" panose="02070309020205020404" pitchFamily="49" charset="0"/>
              </a:rPr>
              <a:t>2222</a:t>
            </a:r>
            <a:endParaRPr lang="en-US" sz="3200" b="1" dirty="0">
              <a:solidFill>
                <a:schemeClr val="bg1"/>
              </a:solidFill>
              <a:latin typeface="Rainy Day Vandal" panose="02000000000000000000" pitchFamily="50" charset="0"/>
              <a:cs typeface="Courier New" panose="02070309020205020404" pitchFamily="49" charset="0"/>
            </a:endParaRPr>
          </a:p>
        </p:txBody>
      </p:sp>
    </p:spTree>
    <p:extLst>
      <p:ext uri="{BB962C8B-B14F-4D97-AF65-F5344CB8AC3E}">
        <p14:creationId xmlns:p14="http://schemas.microsoft.com/office/powerpoint/2010/main" val="11073751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Custom 3">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FFDF6A"/>
      </a:hlink>
      <a:folHlink>
        <a:srgbClr val="7F723D"/>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6567</TotalTime>
  <Words>5005</Words>
  <Application>Microsoft Office PowerPoint</Application>
  <PresentationFormat>Widescreen</PresentationFormat>
  <Paragraphs>696</Paragraphs>
  <Slides>47</Slides>
  <Notes>47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47</vt:i4>
      </vt:variant>
    </vt:vector>
  </HeadingPairs>
  <TitlesOfParts>
    <vt:vector size="60" baseType="lpstr">
      <vt:lpstr>Rockwell</vt:lpstr>
      <vt:lpstr>Arial Black</vt:lpstr>
      <vt:lpstr>Calibri</vt:lpstr>
      <vt:lpstr>Times New Roman</vt:lpstr>
      <vt:lpstr>Wingdings</vt:lpstr>
      <vt:lpstr>Arial</vt:lpstr>
      <vt:lpstr>Rainy Day Vandal</vt:lpstr>
      <vt:lpstr>Rockwell (Body)</vt:lpstr>
      <vt:lpstr>Courier New</vt:lpstr>
      <vt:lpstr>Cambria</vt:lpstr>
      <vt:lpstr>Rockwell Condensed</vt:lpstr>
      <vt:lpstr>Wood Type</vt:lpstr>
      <vt:lpstr>Office Theme</vt:lpstr>
      <vt:lpstr>PowerPoint Presentation</vt:lpstr>
      <vt:lpstr>WHOAMI</vt:lpstr>
      <vt:lpstr>Agenda</vt:lpstr>
      <vt:lpstr>attacks on Kernel mode memory</vt:lpstr>
      <vt:lpstr>attacks on Kernel mode memory</vt:lpstr>
      <vt:lpstr>TWO houses with Private art collections</vt:lpstr>
      <vt:lpstr>Demo: THE attack</vt:lpstr>
      <vt:lpstr>PowerPoint Presentation</vt:lpstr>
      <vt:lpstr>TWO houses with Private art collections</vt:lpstr>
      <vt:lpstr>THE attack has not been prevented</vt:lpstr>
      <vt:lpstr>Background analysis</vt:lpstr>
      <vt:lpstr>Idea of drivers execution isolation</vt:lpstr>
      <vt:lpstr>Idea of drivers execution isolation</vt:lpstr>
      <vt:lpstr>Processing memory access: EPT feature</vt:lpstr>
      <vt:lpstr>Processing memory access: EPT feature</vt:lpstr>
      <vt:lpstr>Inside EPT Paging structures. EPT PFN</vt:lpstr>
      <vt:lpstr>Inside EPT Paging structures. EPT PFN</vt:lpstr>
      <vt:lpstr>Inside EPT Paging structures. EPT BITS</vt:lpstr>
      <vt:lpstr>Inside EPT Paging structures</vt:lpstr>
      <vt:lpstr>Applying EPT for Drivers isolation</vt:lpstr>
      <vt:lpstr>Applying EPT for Drivers isolation</vt:lpstr>
      <vt:lpstr>Applying EPT for Drivers isolation</vt:lpstr>
      <vt:lpstr>Applying EPT for Drivers isolation</vt:lpstr>
      <vt:lpstr>Applying EPT for Drivers isolation</vt:lpstr>
      <vt:lpstr>THREE houses with private art collections</vt:lpstr>
      <vt:lpstr>THREE houses with private art collections</vt:lpstr>
      <vt:lpstr>Demo: The Attack Prevention</vt:lpstr>
      <vt:lpstr>PowerPoint Presentation</vt:lpstr>
      <vt:lpstr>Demo: The Attack Prevention </vt:lpstr>
      <vt:lpstr>Memory ranger: principle of least privilege</vt:lpstr>
      <vt:lpstr>Memory ranger: principle of least privilege</vt:lpstr>
      <vt:lpstr>Memory ranger: principle of least privilege</vt:lpstr>
      <vt:lpstr>Memory ranger architecture: Three Parts</vt:lpstr>
      <vt:lpstr>Memory ranger architecture: Three Parts</vt:lpstr>
      <vt:lpstr>Memory ranger architecture: Three Parts</vt:lpstr>
      <vt:lpstr>Memory ranger architecture: Three Parts</vt:lpstr>
      <vt:lpstr>Memory ranger architecture: Three Parts</vt:lpstr>
      <vt:lpstr>Memory Ranger dispatcher (SIMPLIFIED)</vt:lpstr>
      <vt:lpstr>Memory Ranger dispatcher (SIMPLIFIED)</vt:lpstr>
      <vt:lpstr>Memory Ranger dispatcher (SIMPLIFIED)</vt:lpstr>
      <vt:lpstr>Memory Ranger dispatcher (SIMPLIFIED)</vt:lpstr>
      <vt:lpstr>How to protect your data in memory?</vt:lpstr>
      <vt:lpstr>How to protect your data in memory?</vt:lpstr>
      <vt:lpstr>PowerPoint Presentation</vt:lpstr>
      <vt:lpstr>Black Hat Sound Bytes or 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 ranger</dc:title>
  <dc:creator>Korkin Igor</dc:creator>
  <cp:lastModifiedBy>Igor Korkin</cp:lastModifiedBy>
  <cp:revision>517</cp:revision>
  <dcterms:created xsi:type="dcterms:W3CDTF">2018-08-08T14:38:45Z</dcterms:created>
  <dcterms:modified xsi:type="dcterms:W3CDTF">2018-12-10T21:26:44Z</dcterms:modified>
</cp:coreProperties>
</file>